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518" r:id="rId6"/>
    <p:sldId id="521" r:id="rId7"/>
    <p:sldId id="561" r:id="rId8"/>
    <p:sldId id="522" r:id="rId9"/>
    <p:sldId id="525" r:id="rId10"/>
    <p:sldId id="576" r:id="rId11"/>
    <p:sldId id="524" r:id="rId12"/>
    <p:sldId id="568" r:id="rId13"/>
    <p:sldId id="523" r:id="rId14"/>
    <p:sldId id="569" r:id="rId15"/>
    <p:sldId id="541" r:id="rId16"/>
    <p:sldId id="531" r:id="rId17"/>
    <p:sldId id="570" r:id="rId18"/>
    <p:sldId id="562" r:id="rId19"/>
    <p:sldId id="552" r:id="rId20"/>
    <p:sldId id="567" r:id="rId21"/>
    <p:sldId id="565" r:id="rId22"/>
    <p:sldId id="571" r:id="rId23"/>
    <p:sldId id="572" r:id="rId24"/>
    <p:sldId id="573" r:id="rId25"/>
    <p:sldId id="574" r:id="rId26"/>
    <p:sldId id="553" r:id="rId27"/>
    <p:sldId id="538" r:id="rId28"/>
    <p:sldId id="555" r:id="rId29"/>
    <p:sldId id="558" r:id="rId30"/>
    <p:sldId id="52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859BE2-4649-FD6C-1F39-D738AABDBC37}" name="Lin, Jiaxin" initials="JL" userId="S::jl78483@my.utexas.edu::2f9c109d-79ed-4311-a617-d42b2a51828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EBA"/>
    <a:srgbClr val="E59EDD"/>
    <a:srgbClr val="78206E"/>
    <a:srgbClr val="83CB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1" autoAdjust="0"/>
    <p:restoredTop sz="58083" autoAdjust="0"/>
  </p:normalViewPr>
  <p:slideViewPr>
    <p:cSldViewPr snapToGrid="0">
      <p:cViewPr varScale="1">
        <p:scale>
          <a:sx n="46" d="100"/>
          <a:sy n="46" d="100"/>
        </p:scale>
        <p:origin x="1718" y="19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iaxin\Jiaxin\faculty_app\faculty_talk_f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iaxin\Jiaxin\faculty_app\faculty_talk_f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iaxin\Jiaxin\faculty_app\faculty_talk_fi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iaxin\Jiaxin\faculty_app\faculty_talk_fi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8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89-456C-9BD0-12F4F4438438}"/>
              </c:ext>
            </c:extLst>
          </c:dPt>
          <c:dPt>
            <c:idx val="1"/>
            <c:bubble3D val="0"/>
            <c:explosion val="8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89-456C-9BD0-12F4F4438438}"/>
              </c:ext>
            </c:extLst>
          </c:dPt>
          <c:val>
            <c:numRef>
              <c:f>Sheet2!$D$11:$D$12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89-456C-9BD0-12F4F4438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>
        <a:alpha val="2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954464038354639"/>
          <c:y val="5.924067546788394E-2"/>
          <c:w val="0.64973074561551614"/>
          <c:h val="0.79871856021406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Sheet1!$E$66</c:f>
              <c:strCache>
                <c:ptCount val="1"/>
                <c:pt idx="0">
                  <c:v>LoC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F0-4C10-AA76-068EAA63BB24}"/>
              </c:ext>
            </c:extLst>
          </c:dPt>
          <c:cat>
            <c:strRef>
              <c:f>Sheet1!$F$65:$G$65</c:f>
              <c:strCache>
                <c:ptCount val="2"/>
                <c:pt idx="0">
                  <c:v>Baseline[1] </c:v>
                </c:pt>
                <c:pt idx="1">
                  <c:v>Alkali</c:v>
                </c:pt>
              </c:strCache>
            </c:strRef>
          </c:cat>
          <c:val>
            <c:numRef>
              <c:f>Sheet1!$F$66:$G$66</c:f>
              <c:numCache>
                <c:formatCode>General</c:formatCode>
                <c:ptCount val="2"/>
                <c:pt idx="0">
                  <c:v>1200</c:v>
                </c:pt>
                <c:pt idx="1">
                  <c:v>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A7-4130-8FDE-E1FF49D12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4"/>
        <c:overlap val="-27"/>
        <c:axId val="1101889327"/>
        <c:axId val="1299262223"/>
      </c:barChart>
      <c:catAx>
        <c:axId val="110188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99262223"/>
        <c:crosses val="autoZero"/>
        <c:auto val="1"/>
        <c:lblAlgn val="ctr"/>
        <c:lblOffset val="100"/>
        <c:noMultiLvlLbl val="0"/>
      </c:catAx>
      <c:valAx>
        <c:axId val="1299262223"/>
        <c:scaling>
          <c:orientation val="minMax"/>
          <c:max val="1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dirty="0"/>
                  <a:t>Lines</a:t>
                </a:r>
                <a:r>
                  <a:rPr lang="en-US" baseline="0" dirty="0"/>
                  <a:t> of Code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101889327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374678115286808"/>
          <c:y val="7.2093899162830891E-2"/>
          <c:w val="0.7249029479513347"/>
          <c:h val="0.741037936871170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2-4FAB-ACD3-C42C5B1DCBD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2-4FAB-ACD3-C42C5B1DCBD9}"/>
              </c:ext>
            </c:extLst>
          </c:dPt>
          <c:cat>
            <c:strRef>
              <c:f>Sheet1!$D$49:$E$49</c:f>
              <c:strCache>
                <c:ptCount val="2"/>
                <c:pt idx="0">
                  <c:v>Baseline (Agilio)</c:v>
                </c:pt>
                <c:pt idx="1">
                  <c:v>Alkali (Agilio)</c:v>
                </c:pt>
              </c:strCache>
            </c:strRef>
          </c:cat>
          <c:val>
            <c:numRef>
              <c:f>Sheet1!$D$50:$E$50</c:f>
              <c:numCache>
                <c:formatCode>General</c:formatCode>
                <c:ptCount val="2"/>
                <c:pt idx="0">
                  <c:v>39.799999999999997</c:v>
                </c:pt>
                <c:pt idx="1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2-4FAB-ACD3-C42C5B1DC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1876995536"/>
        <c:axId val="1876992176"/>
      </c:barChart>
      <c:catAx>
        <c:axId val="187699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876992176"/>
        <c:crosses val="autoZero"/>
        <c:auto val="1"/>
        <c:lblAlgn val="ctr"/>
        <c:lblOffset val="100"/>
        <c:noMultiLvlLbl val="0"/>
      </c:catAx>
      <c:valAx>
        <c:axId val="187699217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baseline="0" dirty="0"/>
                  <a:t>Throughput (Gbps)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8769955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Sheet1!$F$49:$H$49</c:f>
              <c:strCache>
                <c:ptCount val="3"/>
                <c:pt idx="0">
                  <c:v>Alkali (FPGA)</c:v>
                </c:pt>
                <c:pt idx="1">
                  <c:v>Alkali (BF-2)</c:v>
                </c:pt>
                <c:pt idx="2">
                  <c:v>Alkali (RiscV NIC)</c:v>
                </c:pt>
              </c:strCache>
            </c:strRef>
          </c:cat>
          <c:val>
            <c:numRef>
              <c:f>Sheet1!$F$50:$H$50</c:f>
              <c:numCache>
                <c:formatCode>General</c:formatCode>
                <c:ptCount val="3"/>
                <c:pt idx="0">
                  <c:v>96.6</c:v>
                </c:pt>
                <c:pt idx="1">
                  <c:v>87.4</c:v>
                </c:pt>
                <c:pt idx="2">
                  <c:v>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7-48B7-8F15-B1F19D444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5060079"/>
        <c:axId val="1305061999"/>
      </c:barChart>
      <c:catAx>
        <c:axId val="1305060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305061999"/>
        <c:crosses val="autoZero"/>
        <c:auto val="1"/>
        <c:lblAlgn val="ctr"/>
        <c:lblOffset val="100"/>
        <c:noMultiLvlLbl val="0"/>
      </c:catAx>
      <c:valAx>
        <c:axId val="1305061999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05060079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>
          <a:solidFill>
            <a:sysClr val="windowText" lastClr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6DE16-11BE-4046-AAF0-B4A01EA208F4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ACB62-34A0-4F8B-A606-8E52B0D4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9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4076D-2A89-EB9B-9491-34979B9AB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C40110-2096-4CA8-4DA9-99FCC6EA6B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0B87A-B3A4-1793-E909-8038ECEB7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1DA86-590B-83BB-422D-8F9DF7CD7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3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ACB62-34A0-4F8B-A606-8E52B0D406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7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1F4B-FBFA-AC95-ADB3-11B1DDE56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859BCE-7FB0-4335-C953-789590F4D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ABFD4-7C0D-42AF-5BBC-302C35D4D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EE8AF-7C2C-9CE7-2BC6-F3EB19AF7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10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268D4-3638-74F5-E30E-70C93F5A8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FD340-D2EE-7B4F-AAAC-C2892E45A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ECAF04-4776-E8C4-3131-E8E4A039A2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7ABC7-5A4F-A9B0-0261-ECBBB157C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9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ACB62-34A0-4F8B-A606-8E52B0D406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70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07298-D172-9AAC-DD3D-07861887C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1D3655-5BE7-B993-65A1-946117D60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129E9-129B-EC73-7B77-3380A5B1F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C9CF4-49F5-5E7B-494E-073340F05C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63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CB22-0C28-DB10-D3F2-55E5A7338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E89FD-301A-62CA-8A61-A9BAB6ADD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129E0-5D9C-DF37-17B7-26A418C96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E5AE9-91BF-2965-06A7-EAA7366DB1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0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BA6BD-3E33-3488-51C3-438A5BC75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7FF836-C586-4DE4-D92F-A105EFC56D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ABB22A-DEAD-5B4F-8985-FF23E4BA3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5C0AF-F3E9-4575-9F4A-4B5FE2107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33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483B-ADAA-0CD9-D7AF-DD35957E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DA1452-A707-F1B7-D96A-2F1546619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0E0A8E-EAB6-0C71-73AF-BDDB47536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77D1-9042-D8D1-5D94-B0DC123F9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0FA59-B631-8B84-F01C-B467A52FA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93591F-F0D0-0445-BDE8-4310DC5B7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AD27C-0D2E-D9D8-33F1-5A9E7653BA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3B968-4B49-02B4-9E8B-B9A7B5ECAE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80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AD084-10BA-DD5B-B8B7-F249CE5D4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5FC14-DC02-425A-FC18-6A3564B609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CC93BD-ED56-A5A1-DB43-5ACDE0F13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3603F-B321-D2E6-385C-D11AA8158F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8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D2B0C-C43C-8754-8F8D-26E80B014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2D048-AED3-5E83-02CE-8804766A8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907F5-0001-80D8-FD1C-8BA4D079C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AD83A-D282-3297-8318-6BF47D24D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3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EACDC-EB46-62C2-551A-529864FC3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7A63EC-9CD3-F47F-6579-319A0C849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CB6A6-D009-45EA-0862-F60DF170F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09BEC-1E4E-026A-DED6-A654CE38B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8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3A638-09F2-6B95-90E8-E4206F667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D35D2-5637-290F-78CA-F6E109E3B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C4649-725B-7734-677D-71A408B7C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4E767-B378-A508-FAD9-81E31A8D5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0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EFCB-CD12-800F-C3AB-CBA94330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7BADAE-8C76-83D3-3630-7E3E67E611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86425-1D9F-AA0A-5E27-637D45D42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9EC42-77A4-D4D8-1734-698A162CFA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53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ACB62-34A0-4F8B-A606-8E52B0D406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56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4693F-BE6A-509B-295F-B2E1F4C3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F7C5B2-81D5-16C3-E9CB-88D282C7D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120F2-CC9E-23E7-AD63-C8445E4A0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B8EF0-CB0A-26E3-595D-2D1C187C4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17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7F35-E341-BDD1-0C2C-171A82F7D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CF0AC-724B-5CEE-B1CD-A3D338D477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34947-65CB-D639-C2C3-DFCF99DFA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3C11E-87F4-0B58-78AD-5D1FF34DC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21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26894de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26894dea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71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86629-7456-416F-C4EE-7714A0C8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A9253-4857-B05F-CD45-DD3135674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45C3E5-3580-23B8-207A-EDEB8D343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8652C-105A-E672-11D6-56A590D35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31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2E784-09E1-24ED-4240-23DA2633A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6716E-15CA-D580-DD34-CAAF977BE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293B9-E319-D790-6D11-AA6E76A8C8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AD77A-A7F3-E015-9C30-CC8DAF441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1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AA15A-C42E-233C-7EAD-F08493C8C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7F4CD-0C83-8AFB-4216-43D5B6AF9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7540D0-A691-EFBA-B040-C3C6EE467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FE3E3-132F-A263-6952-6A2B4A775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0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A7490-6272-1ABF-A0BC-C80257BD7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6A80D-6167-26AE-AD3A-053DAADE25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8657D-609A-05C7-51BC-1AB9280AF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3C750-D5C5-C02B-6CA7-85227EA0B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ACB62-34A0-4F8B-A606-8E52B0D4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3F8F7-F44C-B800-A134-DE8F0EFCB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CB6AD-6E0F-D3AE-574C-CD3320CBD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881B10-8E45-F2C6-7BBA-0B4D2CDED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7130-A0D1-FAB9-6F30-AB77CB154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0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ACB62-34A0-4F8B-A606-8E52B0D4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85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CBBA2-4D74-D201-EED3-3162E4FD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A32EB-79ED-9C99-B9D2-2B19E0CA1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C53B8F-DA41-59A8-77A0-E70E4BBEE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BAE3D-B420-A58A-4062-E5259B87C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DA949-1DA2-4B7A-A212-8358CECBE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3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DB95-B6CC-2896-CA24-FD3F64AFD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37B4B-8F5B-FE96-708B-2A2D83D43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E7EAA-7CCA-2059-CE58-4B4AFB3A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0015-46A4-06A4-7AA7-CBCCD8C9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2D7D-571E-38A9-B3F0-6B58418A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9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63F8-AE52-C988-3E13-BA2E52B4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55EEB-0FFD-8CE0-1292-2FB1AE3AD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0E77-BAD4-A8EA-1F40-AB81CF569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79FF-6811-9B16-C610-EDFDB595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CE229-F4DF-3939-BCD6-FDDFE696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7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F19FD-2960-5983-9F56-20150D01E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6EA1-684D-F98C-4F63-EF162DE0B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7F9B7-6FEE-7C00-3B15-5034498FF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40BE-6758-3C11-ACCF-D5F70E70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1CA69-9E27-12DB-B415-0DF113E6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9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453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A063-9352-4468-0236-B4B1832CE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9DAD-1DA1-C759-35CA-17383678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4FEE3-2A26-F71B-0E81-72B26A74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5033C-FD53-84D0-4CA2-230C6C88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C7B9C-07EC-323F-8C4E-5C97A9CE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4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E13-B88C-EFEB-DC1C-5A22DA0B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322B0-14EF-C2BA-7D36-B1943C8D7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D08E-40D9-E673-4E40-104D8F1C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25F8A-18D6-1B64-2729-3CF44316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11951-46AA-5289-D2BB-9E4DDB3B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D7FB-1DA7-C4BF-0528-C3C1B59D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B09C-F04B-88A3-643A-7E83560C9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76A97-F28E-4D22-78A8-2B8780E46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9B23F-F602-06F3-5C7B-39C2B666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27B82-F87D-71D0-3488-012AD289B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FF2EF-A058-C3C7-B585-D6AF8A4A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D12C-6998-D085-2907-B565A6F1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D3C3E-0347-611B-39E9-8B0F6095D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8F345-86DD-5333-C198-7511B7EB2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E1FAF-69A0-61FE-A654-F2BA685395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FDC3D-5558-C951-CE0C-9BECF8042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655D2-5AF0-93DC-F8F1-341A787B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99C0D-7515-AA7A-DB41-51A4C866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8D5E0A-86BA-19CB-611C-A707811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8E60-4423-A9CB-657C-514BBA41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F03CA-E310-BAB0-1214-AE9EABF5A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7C545-7DA3-FCBC-649D-C891CAD7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4FA18-8EAD-5562-6488-B95E7488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4975E-61C9-1E50-F84D-91E03915D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B6EE0-B66E-25B8-74C7-CD7DBD51B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BA6F7-7569-B0B1-E20E-51C37D20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62E7-5EF1-1A74-39EB-D3DD18890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5D0A-AF69-2334-5D00-F98F7D6C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837C1-76A5-0D66-7747-52AE8CDA4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88D11-FC54-8803-C158-05F1BEE74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17B2C-4A07-1DB0-8F71-EE152D75B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77F46-1580-EFD6-7908-2277F885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9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266C-9D12-4E7B-D946-7EC80B38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12EE6-1C45-8932-6341-ECFD531839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6984-4499-21AB-C047-F9A094BF0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D7135-6B0C-9219-DF7F-492362E8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4FCF6-08F5-99D3-C637-8B42647B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C9717-1111-51BD-3CB2-D992B342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E3AA6-AAD9-7551-657A-DF99E958A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110CB-22E6-337E-09E6-A55A76C64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04868-C694-7F08-5BA3-3921B7415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3A023-E968-476F-931A-326DB66D8732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9817-83F2-BF6F-580C-4470FF691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BF155-3C35-DABB-14F1-1FB817380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0B846C-5EAB-4DC1-8F2B-9210D46E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3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gif"/><Relationship Id="rId4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e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840963-E0D5-62C9-367C-BBB85E343C70}"/>
              </a:ext>
            </a:extLst>
          </p:cNvPr>
          <p:cNvCxnSpPr/>
          <p:nvPr/>
        </p:nvCxnSpPr>
        <p:spPr>
          <a:xfrm>
            <a:off x="838200" y="4140200"/>
            <a:ext cx="7493000" cy="0"/>
          </a:xfrm>
          <a:prstGeom prst="line">
            <a:avLst/>
          </a:prstGeom>
          <a:ln w="28575">
            <a:solidFill>
              <a:srgbClr val="D55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BB018CB-9579-15B4-9C93-58C82D1C9449}"/>
              </a:ext>
            </a:extLst>
          </p:cNvPr>
          <p:cNvSpPr txBox="1">
            <a:spLocks/>
          </p:cNvSpPr>
          <p:nvPr/>
        </p:nvSpPr>
        <p:spPr>
          <a:xfrm>
            <a:off x="731520" y="609600"/>
            <a:ext cx="10437925" cy="51906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>
                <a:solidFill>
                  <a:schemeClr val="tx1"/>
                </a:solidFill>
                <a:latin typeface="Arial Black" charset="0"/>
              </a:rPr>
              <a:t>April 2025,</a:t>
            </a:r>
            <a:r>
              <a:rPr lang="zh-CN" altLang="en-US" cap="all" dirty="0">
                <a:solidFill>
                  <a:schemeClr val="tx1"/>
                </a:solidFill>
                <a:latin typeface="Arial Black" charset="0"/>
              </a:rPr>
              <a:t> </a:t>
            </a:r>
            <a:r>
              <a:rPr lang="en-US" altLang="zh-CN" cap="all" dirty="0">
                <a:solidFill>
                  <a:schemeClr val="tx1"/>
                </a:solidFill>
                <a:latin typeface="Arial Black" charset="0"/>
              </a:rPr>
              <a:t>NSDI’25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CCB44DBD-3A4A-0DBC-7D45-79154603CBB8}"/>
              </a:ext>
            </a:extLst>
          </p:cNvPr>
          <p:cNvSpPr txBox="1">
            <a:spLocks/>
          </p:cNvSpPr>
          <p:nvPr/>
        </p:nvSpPr>
        <p:spPr>
          <a:xfrm>
            <a:off x="670560" y="1600200"/>
            <a:ext cx="10515600" cy="2336800"/>
          </a:xfrm>
          <a:prstGeom prst="rect">
            <a:avLst/>
          </a:prstGeom>
        </p:spPr>
        <p:txBody>
          <a:bodyPr vert="horz" wrap="square" lIns="121920" tIns="60960" rIns="121920" bIns="6096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endParaRPr lang="en-US" sz="6400">
              <a:solidFill>
                <a:srgbClr val="BF5700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71F49BB-6B9E-639C-7150-FB6525982011}"/>
              </a:ext>
            </a:extLst>
          </p:cNvPr>
          <p:cNvSpPr txBox="1">
            <a:spLocks/>
          </p:cNvSpPr>
          <p:nvPr/>
        </p:nvSpPr>
        <p:spPr>
          <a:xfrm>
            <a:off x="731520" y="4271599"/>
            <a:ext cx="11897208" cy="60960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dirty="0">
                <a:solidFill>
                  <a:schemeClr val="tx1"/>
                </a:solidFill>
              </a:rPr>
              <a:t>Jiaxin Lin*</a:t>
            </a:r>
            <a:r>
              <a:rPr lang="en-US" sz="1867" b="1" baseline="30000" dirty="0">
                <a:solidFill>
                  <a:schemeClr val="tx1"/>
                </a:solidFill>
              </a:rPr>
              <a:t>1</a:t>
            </a:r>
            <a:r>
              <a:rPr lang="en-US" sz="1867" b="1" dirty="0">
                <a:solidFill>
                  <a:schemeClr val="tx1"/>
                </a:solidFill>
              </a:rPr>
              <a:t>, Zhiyuan Guo*</a:t>
            </a:r>
            <a:r>
              <a:rPr lang="en-US" sz="1867" b="1" baseline="30000" dirty="0">
                <a:solidFill>
                  <a:schemeClr val="tx1"/>
                </a:solidFill>
              </a:rPr>
              <a:t>2</a:t>
            </a:r>
            <a:r>
              <a:rPr lang="en-US" sz="1867" b="1" dirty="0">
                <a:solidFill>
                  <a:schemeClr val="tx1"/>
                </a:solidFill>
              </a:rPr>
              <a:t>, </a:t>
            </a:r>
            <a:r>
              <a:rPr lang="en-US" sz="1867" dirty="0">
                <a:solidFill>
                  <a:schemeClr val="tx1"/>
                </a:solidFill>
              </a:rPr>
              <a:t>Mihir Shah</a:t>
            </a:r>
            <a:r>
              <a:rPr lang="en-US" sz="1867" b="1" baseline="30000" dirty="0">
                <a:solidFill>
                  <a:schemeClr val="tx1"/>
                </a:solidFill>
              </a:rPr>
              <a:t>1</a:t>
            </a:r>
            <a:r>
              <a:rPr lang="en-US" sz="1867" dirty="0">
                <a:solidFill>
                  <a:schemeClr val="tx1"/>
                </a:solidFill>
              </a:rPr>
              <a:t>, Tao Ji</a:t>
            </a:r>
            <a:r>
              <a:rPr lang="en-US" sz="1867" b="1" baseline="30000" dirty="0">
                <a:solidFill>
                  <a:schemeClr val="tx1"/>
                </a:solidFill>
              </a:rPr>
              <a:t>1</a:t>
            </a:r>
            <a:r>
              <a:rPr lang="en-US" sz="1867" dirty="0">
                <a:solidFill>
                  <a:schemeClr val="tx1"/>
                </a:solidFill>
              </a:rPr>
              <a:t>, </a:t>
            </a:r>
            <a:r>
              <a:rPr lang="en-US" sz="1867" dirty="0" err="1">
                <a:solidFill>
                  <a:schemeClr val="tx1"/>
                </a:solidFill>
              </a:rPr>
              <a:t>Yiying</a:t>
            </a:r>
            <a:r>
              <a:rPr lang="en-US" sz="1867" dirty="0">
                <a:solidFill>
                  <a:schemeClr val="tx1"/>
                </a:solidFill>
              </a:rPr>
              <a:t> Zhang</a:t>
            </a:r>
            <a:r>
              <a:rPr lang="en-US" sz="1867" b="1" baseline="30000" dirty="0">
                <a:solidFill>
                  <a:schemeClr val="tx1"/>
                </a:solidFill>
              </a:rPr>
              <a:t>2</a:t>
            </a:r>
            <a:r>
              <a:rPr lang="en-US" sz="1867" dirty="0">
                <a:solidFill>
                  <a:schemeClr val="tx1"/>
                </a:solidFill>
              </a:rPr>
              <a:t>, </a:t>
            </a:r>
            <a:r>
              <a:rPr lang="en-US" sz="1867" dirty="0" err="1">
                <a:solidFill>
                  <a:schemeClr val="tx1"/>
                </a:solidFill>
              </a:rPr>
              <a:t>Daehyeok</a:t>
            </a:r>
            <a:r>
              <a:rPr lang="en-US" sz="1867" dirty="0">
                <a:solidFill>
                  <a:schemeClr val="tx1"/>
                </a:solidFill>
              </a:rPr>
              <a:t> Kim</a:t>
            </a:r>
            <a:r>
              <a:rPr lang="en-US" sz="1867" b="1" baseline="30000" dirty="0">
                <a:solidFill>
                  <a:schemeClr val="tx1"/>
                </a:solidFill>
              </a:rPr>
              <a:t>1</a:t>
            </a:r>
            <a:r>
              <a:rPr lang="en-US" sz="1867" dirty="0">
                <a:solidFill>
                  <a:schemeClr val="tx1"/>
                </a:solidFill>
              </a:rPr>
              <a:t> and Aditya Akella</a:t>
            </a:r>
            <a:r>
              <a:rPr lang="en-US" sz="1867" b="1" baseline="30000" dirty="0">
                <a:solidFill>
                  <a:schemeClr val="tx1"/>
                </a:solidFill>
              </a:rPr>
              <a:t>1</a:t>
            </a:r>
          </a:p>
          <a:p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141F93A-2318-8262-3879-1EE357DDDBC9}"/>
              </a:ext>
            </a:extLst>
          </p:cNvPr>
          <p:cNvSpPr txBox="1">
            <a:spLocks/>
          </p:cNvSpPr>
          <p:nvPr/>
        </p:nvSpPr>
        <p:spPr>
          <a:xfrm>
            <a:off x="731520" y="1872111"/>
            <a:ext cx="10958829" cy="23591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Black" panose="020B0A04020102020204" pitchFamily="34" charset="0"/>
              </a:rPr>
              <a:t>Enabling Portable and High-Performance SmartNIC Programs with Alkali</a:t>
            </a:r>
          </a:p>
          <a:p>
            <a:endParaRPr 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582642C-61B7-CE38-2BA3-5F07F7605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43" b="89893" l="8350" r="90527">
                        <a14:foregroundMark x1="29883" y1="18457" x2="29883" y2="18457"/>
                        <a14:foregroundMark x1="43555" y1="9668" x2="43555" y2="9668"/>
                        <a14:foregroundMark x1="43066" y1="8691" x2="43066" y2="8691"/>
                        <a14:foregroundMark x1="59619" y1="64355" x2="59619" y2="64355"/>
                        <a14:foregroundMark x1="39160" y1="61426" x2="39160" y2="54102"/>
                        <a14:foregroundMark x1="43555" y1="78027" x2="43555" y2="78027"/>
                        <a14:foregroundMark x1="21484" y1="80078" x2="21680" y2="82568"/>
                        <a14:foregroundMark x1="53125" y1="79346" x2="53125" y2="81299"/>
                        <a14:foregroundMark x1="8398" y1="50000" x2="8398" y2="50000"/>
                        <a14:foregroundMark x1="8594" y1="48389" x2="8936" y2="49121"/>
                        <a14:foregroundMark x1="90527" y1="49658" x2="89990" y2="53418"/>
                        <a14:foregroundMark x1="70850" y1="79688" x2="71191" y2="82227"/>
                        <a14:backgroundMark x1="8887" y1="12598" x2="8887" y2="125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9678" y="30138"/>
            <a:ext cx="1215623" cy="1215623"/>
          </a:xfrm>
          <a:prstGeom prst="rect">
            <a:avLst/>
          </a:prstGeom>
        </p:spPr>
      </p:pic>
      <p:pic>
        <p:nvPicPr>
          <p:cNvPr id="1026" name="Picture 2" descr="UCSD Logo, symbol, meaning, history, PNG, brand">
            <a:extLst>
              <a:ext uri="{FF2B5EF4-FFF2-40B4-BE49-F238E27FC236}">
                <a16:creationId xmlns:a16="http://schemas.microsoft.com/office/drawing/2014/main" id="{DBCF4F3D-09C1-98C7-A543-E36963C1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27" y="5145614"/>
            <a:ext cx="2328875" cy="13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University of Texas at Austin | University Innovation Alliance">
            <a:extLst>
              <a:ext uri="{FF2B5EF4-FFF2-40B4-BE49-F238E27FC236}">
                <a16:creationId xmlns:a16="http://schemas.microsoft.com/office/drawing/2014/main" id="{20F4F701-8650-0D83-B634-442F046A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244" y="5145614"/>
            <a:ext cx="2774867" cy="14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43B221-FCEC-ED7C-47B8-AA6FC557C12A}"/>
              </a:ext>
            </a:extLst>
          </p:cNvPr>
          <p:cNvSpPr txBox="1"/>
          <p:nvPr/>
        </p:nvSpPr>
        <p:spPr>
          <a:xfrm>
            <a:off x="2386484" y="51754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461F9B-0148-A5E4-74AA-B6B5B50F0CB5}"/>
              </a:ext>
            </a:extLst>
          </p:cNvPr>
          <p:cNvSpPr txBox="1"/>
          <p:nvPr/>
        </p:nvSpPr>
        <p:spPr>
          <a:xfrm>
            <a:off x="6046374" y="517549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B33683-BCBE-6BB9-DB0A-6636C36A05C1}"/>
              </a:ext>
            </a:extLst>
          </p:cNvPr>
          <p:cNvSpPr txBox="1"/>
          <p:nvPr/>
        </p:nvSpPr>
        <p:spPr>
          <a:xfrm>
            <a:off x="731520" y="4644075"/>
            <a:ext cx="6315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*Equal 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1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7C7A3-8DE4-9287-298D-03B6EF408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4D3C6-437F-F116-8A1E-A181AEADAFF1}"/>
              </a:ext>
            </a:extLst>
          </p:cNvPr>
          <p:cNvSpPr/>
          <p:nvPr/>
        </p:nvSpPr>
        <p:spPr>
          <a:xfrm>
            <a:off x="971542" y="3462058"/>
            <a:ext cx="4641087" cy="21745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D4506-9DFA-AA0D-76D8-776C803A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Target Agonistic Programming Interfaces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F0E4FEB3-CAAA-12A9-68B2-71B014DA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879A9A-11AF-F3A2-EC34-4F8F9AF21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55"/>
            <a:ext cx="10576560" cy="2431975"/>
          </a:xfrm>
        </p:spPr>
        <p:txBody>
          <a:bodyPr>
            <a:normAutofit/>
          </a:bodyPr>
          <a:lstStyle/>
          <a:p>
            <a:r>
              <a:rPr lang="en-US" sz="2400" dirty="0"/>
              <a:t>Run-to-completion, single threaded program.</a:t>
            </a:r>
          </a:p>
          <a:p>
            <a:pPr lvl="1"/>
            <a:r>
              <a:rPr lang="en-US" sz="2000" dirty="0"/>
              <a:t>Process and generate </a:t>
            </a:r>
            <a:r>
              <a:rPr lang="en-US" sz="2000" b="1" dirty="0">
                <a:solidFill>
                  <a:srgbClr val="0070C0"/>
                </a:solidFill>
              </a:rPr>
              <a:t>hardware events</a:t>
            </a:r>
            <a:r>
              <a:rPr lang="en-US" sz="2000" dirty="0"/>
              <a:t>.</a:t>
            </a:r>
          </a:p>
          <a:p>
            <a:r>
              <a:rPr lang="en-US" sz="2400" dirty="0"/>
              <a:t>Import architecture specification, defines supported events.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Portable if</a:t>
            </a:r>
            <a:r>
              <a:rPr lang="en-US" altLang="zh-CN" sz="2000" b="1" dirty="0">
                <a:solidFill>
                  <a:srgbClr val="0070C0"/>
                </a:solidFill>
              </a:rPr>
              <a:t>: </a:t>
            </a:r>
            <a:r>
              <a:rPr lang="en-US" altLang="zh-CN" sz="2000" dirty="0"/>
              <a:t>two NICs have the same arch spec.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23723-1AB3-C43E-C8A1-DB34E18FA018}"/>
              </a:ext>
            </a:extLst>
          </p:cNvPr>
          <p:cNvSpPr txBox="1"/>
          <p:nvPr/>
        </p:nvSpPr>
        <p:spPr>
          <a:xfrm>
            <a:off x="1085169" y="3522328"/>
            <a:ext cx="5130113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# include&lt;</a:t>
            </a:r>
            <a:r>
              <a:rPr lang="en-US" altLang="zh-CN" sz="2000" dirty="0" err="1">
                <a:solidFill>
                  <a:srgbClr val="0070C0"/>
                </a:solidFill>
              </a:rPr>
              <a:t>agilio</a:t>
            </a:r>
            <a:r>
              <a:rPr lang="en-US" sz="2000" dirty="0" err="1">
                <a:solidFill>
                  <a:srgbClr val="0070C0"/>
                </a:solidFill>
              </a:rPr>
              <a:t>_spec.h</a:t>
            </a:r>
            <a:r>
              <a:rPr lang="en-US" sz="2000" dirty="0">
                <a:solidFill>
                  <a:srgbClr val="0070C0"/>
                </a:solidFill>
              </a:rPr>
              <a:t>&gt;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void _</a:t>
            </a:r>
            <a:r>
              <a:rPr lang="en-US" sz="2000" b="1" dirty="0" err="1">
                <a:solidFill>
                  <a:srgbClr val="0070C0"/>
                </a:solidFill>
              </a:rPr>
              <a:t>net_recv</a:t>
            </a:r>
            <a:r>
              <a:rPr lang="en-US" sz="2000" dirty="0"/>
              <a:t>(pkt </a:t>
            </a:r>
            <a:r>
              <a:rPr lang="en-US" sz="2000" b="0" i="0" dirty="0">
                <a:effectLst/>
              </a:rPr>
              <a:t>e){     </a:t>
            </a:r>
          </a:p>
          <a:p>
            <a:r>
              <a:rPr lang="en-US" sz="2000" b="0" i="0" dirty="0">
                <a:effectLst/>
              </a:rPr>
              <a:t>  </a:t>
            </a:r>
            <a:r>
              <a:rPr lang="en-US" sz="2000" dirty="0" err="1"/>
              <a:t>mac_hdr</a:t>
            </a:r>
            <a:r>
              <a:rPr lang="en-US" sz="2000" dirty="0"/>
              <a:t> mac = </a:t>
            </a:r>
            <a:r>
              <a:rPr lang="en-US" sz="2000" dirty="0" err="1"/>
              <a:t>buf_extract</a:t>
            </a:r>
            <a:r>
              <a:rPr lang="en-US" sz="2000" dirty="0"/>
              <a:t>(e, 48);    </a:t>
            </a:r>
          </a:p>
          <a:p>
            <a:r>
              <a:rPr lang="en-US" sz="2000" dirty="0"/>
              <a:t>  </a:t>
            </a:r>
            <a:r>
              <a:rPr lang="en-US" sz="2000" dirty="0" err="1"/>
              <a:t>tb_update</a:t>
            </a:r>
            <a:r>
              <a:rPr lang="en-US" sz="2000" dirty="0"/>
              <a:t>(table1, mac, 1);</a:t>
            </a:r>
          </a:p>
          <a:p>
            <a:r>
              <a:rPr lang="en-US" sz="2000" dirty="0"/>
              <a:t>  </a:t>
            </a:r>
            <a:r>
              <a:rPr lang="en-US" sz="2000" b="1" dirty="0">
                <a:solidFill>
                  <a:srgbClr val="0070C0"/>
                </a:solidFill>
              </a:rPr>
              <a:t>_</a:t>
            </a:r>
            <a:r>
              <a:rPr lang="en-US" altLang="zh-CN" sz="2000" b="1" dirty="0" err="1">
                <a:solidFill>
                  <a:srgbClr val="0070C0"/>
                </a:solidFill>
              </a:rPr>
              <a:t>dma_write</a:t>
            </a:r>
            <a:r>
              <a:rPr lang="en-US" altLang="zh-CN" sz="2000" b="0" i="0" dirty="0">
                <a:effectLst/>
              </a:rPr>
              <a:t>(e, 0x8000);</a:t>
            </a:r>
            <a:endParaRPr lang="en-US" sz="2000" b="0" i="0" dirty="0">
              <a:effectLst/>
            </a:endParaRPr>
          </a:p>
          <a:p>
            <a:r>
              <a:rPr lang="en-US" sz="2000" dirty="0">
                <a:effectLst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E986E09-087F-F629-B0AC-FF452607D58C}"/>
              </a:ext>
            </a:extLst>
          </p:cNvPr>
          <p:cNvGrpSpPr/>
          <p:nvPr/>
        </p:nvGrpSpPr>
        <p:grpSpPr>
          <a:xfrm>
            <a:off x="3968152" y="3380840"/>
            <a:ext cx="6699116" cy="1962705"/>
            <a:chOff x="3899327" y="3968093"/>
            <a:chExt cx="6699116" cy="19627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5F9201-F73D-D2AA-7CC2-B056CD09DE07}"/>
                </a:ext>
              </a:extLst>
            </p:cNvPr>
            <p:cNvSpPr/>
            <p:nvPr/>
          </p:nvSpPr>
          <p:spPr>
            <a:xfrm>
              <a:off x="6230112" y="4260721"/>
              <a:ext cx="4368331" cy="1670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AD637C2-0764-A1C8-E7E0-AA71CCFEDCFB}"/>
                </a:ext>
              </a:extLst>
            </p:cNvPr>
            <p:cNvSpPr txBox="1"/>
            <p:nvPr/>
          </p:nvSpPr>
          <p:spPr>
            <a:xfrm>
              <a:off x="6260084" y="4434039"/>
              <a:ext cx="433835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void </a:t>
              </a:r>
              <a:r>
                <a:rPr lang="en-US" sz="2000" b="1" dirty="0">
                  <a:solidFill>
                    <a:srgbClr val="0070C0"/>
                  </a:solidFill>
                </a:rPr>
                <a:t>_</a:t>
              </a:r>
              <a:r>
                <a:rPr lang="en-US" sz="2000" b="1" dirty="0" err="1">
                  <a:solidFill>
                    <a:srgbClr val="0070C0"/>
                  </a:solidFill>
                </a:rPr>
                <a:t>net_recv</a:t>
              </a:r>
              <a:r>
                <a:rPr lang="en-US" sz="2000" dirty="0"/>
                <a:t>(</a:t>
              </a:r>
              <a:r>
                <a:rPr lang="en-US" sz="2000" dirty="0" err="1"/>
                <a:t>hdr_t</a:t>
              </a:r>
              <a:r>
                <a:rPr lang="en-US" sz="2000" dirty="0"/>
                <a:t> </a:t>
              </a:r>
              <a:r>
                <a:rPr lang="en-US" sz="2000" dirty="0" err="1"/>
                <a:t>hdr,buf_t</a:t>
              </a:r>
              <a:r>
                <a:rPr lang="en-US" sz="2000" dirty="0"/>
                <a:t> data){} </a:t>
              </a:r>
            </a:p>
            <a:p>
              <a:r>
                <a:rPr lang="en-US" sz="2000" dirty="0"/>
                <a:t>void </a:t>
              </a:r>
              <a:r>
                <a:rPr lang="en-US" sz="2000" b="1" dirty="0">
                  <a:solidFill>
                    <a:srgbClr val="0070C0"/>
                  </a:solidFill>
                </a:rPr>
                <a:t>_</a:t>
              </a:r>
              <a:r>
                <a:rPr lang="en-US" sz="2000" b="1" dirty="0" err="1">
                  <a:solidFill>
                    <a:srgbClr val="0070C0"/>
                  </a:solidFill>
                </a:rPr>
                <a:t>dma_write</a:t>
              </a:r>
              <a:r>
                <a:rPr lang="en-US" sz="2000" dirty="0"/>
                <a:t>(…){}</a:t>
              </a:r>
            </a:p>
            <a:p>
              <a:r>
                <a:rPr lang="en-US" sz="2000" dirty="0"/>
                <a:t>void </a:t>
              </a:r>
              <a:r>
                <a:rPr lang="en-US" sz="2000" b="1" dirty="0">
                  <a:solidFill>
                    <a:srgbClr val="0070C0"/>
                  </a:solidFill>
                </a:rPr>
                <a:t>_</a:t>
              </a:r>
              <a:r>
                <a:rPr lang="en-US" sz="2000" b="1" dirty="0" err="1">
                  <a:solidFill>
                    <a:srgbClr val="0070C0"/>
                  </a:solidFill>
                </a:rPr>
                <a:t>dma_read</a:t>
              </a:r>
              <a:r>
                <a:rPr lang="en-US" sz="2000" dirty="0"/>
                <a:t>(…){}</a:t>
              </a:r>
            </a:p>
            <a:p>
              <a:r>
                <a:rPr lang="en-US" sz="2000" dirty="0"/>
                <a:t>void </a:t>
              </a:r>
              <a:r>
                <a:rPr lang="en-US" sz="2000" b="1" dirty="0">
                  <a:solidFill>
                    <a:srgbClr val="0070C0"/>
                  </a:solidFill>
                </a:rPr>
                <a:t>_</a:t>
              </a:r>
              <a:r>
                <a:rPr lang="en-US" sz="2000" b="1" dirty="0" err="1">
                  <a:solidFill>
                    <a:srgbClr val="0070C0"/>
                  </a:solidFill>
                </a:rPr>
                <a:t>mmio_doorbell</a:t>
              </a:r>
              <a:r>
                <a:rPr lang="en-US" sz="2000" dirty="0"/>
                <a:t>(…){}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086A45C-1B75-5700-269E-9DBE7A730938}"/>
                </a:ext>
              </a:extLst>
            </p:cNvPr>
            <p:cNvSpPr/>
            <p:nvPr/>
          </p:nvSpPr>
          <p:spPr>
            <a:xfrm>
              <a:off x="3899327" y="3968093"/>
              <a:ext cx="2975610" cy="785322"/>
            </a:xfrm>
            <a:custGeom>
              <a:avLst/>
              <a:gdLst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47800 w 2887980"/>
                <a:gd name="connsiteY5" fmla="*/ 533400 h 784860"/>
                <a:gd name="connsiteX6" fmla="*/ 1424940 w 2887980"/>
                <a:gd name="connsiteY6" fmla="*/ 617220 h 784860"/>
                <a:gd name="connsiteX7" fmla="*/ 1203960 w 2887980"/>
                <a:gd name="connsiteY7" fmla="*/ 784860 h 784860"/>
                <a:gd name="connsiteX8" fmla="*/ 967740 w 2887980"/>
                <a:gd name="connsiteY8" fmla="*/ 739140 h 784860"/>
                <a:gd name="connsiteX9" fmla="*/ 899160 w 2887980"/>
                <a:gd name="connsiteY9" fmla="*/ 624840 h 784860"/>
                <a:gd name="connsiteX10" fmla="*/ 914400 w 2887980"/>
                <a:gd name="connsiteY10" fmla="*/ 274320 h 784860"/>
                <a:gd name="connsiteX11" fmla="*/ 1104900 w 2887980"/>
                <a:gd name="connsiteY11" fmla="*/ 144780 h 784860"/>
                <a:gd name="connsiteX12" fmla="*/ 1882140 w 2887980"/>
                <a:gd name="connsiteY12" fmla="*/ 0 h 784860"/>
                <a:gd name="connsiteX13" fmla="*/ 2766060 w 2887980"/>
                <a:gd name="connsiteY13" fmla="*/ 167640 h 784860"/>
                <a:gd name="connsiteX14" fmla="*/ 2804160 w 2887980"/>
                <a:gd name="connsiteY14" fmla="*/ 190500 h 784860"/>
                <a:gd name="connsiteX15" fmla="*/ 2834640 w 2887980"/>
                <a:gd name="connsiteY15" fmla="*/ 236220 h 784860"/>
                <a:gd name="connsiteX16" fmla="*/ 2887980 w 2887980"/>
                <a:gd name="connsiteY16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47800 w 2887980"/>
                <a:gd name="connsiteY5" fmla="*/ 533400 h 784860"/>
                <a:gd name="connsiteX6" fmla="*/ 1424940 w 2887980"/>
                <a:gd name="connsiteY6" fmla="*/ 617220 h 784860"/>
                <a:gd name="connsiteX7" fmla="*/ 1203960 w 2887980"/>
                <a:gd name="connsiteY7" fmla="*/ 784860 h 784860"/>
                <a:gd name="connsiteX8" fmla="*/ 967740 w 2887980"/>
                <a:gd name="connsiteY8" fmla="*/ 739140 h 784860"/>
                <a:gd name="connsiteX9" fmla="*/ 899160 w 2887980"/>
                <a:gd name="connsiteY9" fmla="*/ 624840 h 784860"/>
                <a:gd name="connsiteX10" fmla="*/ 914400 w 2887980"/>
                <a:gd name="connsiteY10" fmla="*/ 274320 h 784860"/>
                <a:gd name="connsiteX11" fmla="*/ 1104900 w 2887980"/>
                <a:gd name="connsiteY11" fmla="*/ 144780 h 784860"/>
                <a:gd name="connsiteX12" fmla="*/ 1882140 w 2887980"/>
                <a:gd name="connsiteY12" fmla="*/ 0 h 784860"/>
                <a:gd name="connsiteX13" fmla="*/ 2766060 w 2887980"/>
                <a:gd name="connsiteY13" fmla="*/ 167640 h 784860"/>
                <a:gd name="connsiteX14" fmla="*/ 2804160 w 2887980"/>
                <a:gd name="connsiteY14" fmla="*/ 190500 h 784860"/>
                <a:gd name="connsiteX15" fmla="*/ 2834640 w 2887980"/>
                <a:gd name="connsiteY15" fmla="*/ 236220 h 784860"/>
                <a:gd name="connsiteX16" fmla="*/ 2887980 w 2887980"/>
                <a:gd name="connsiteY16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47800 w 2887980"/>
                <a:gd name="connsiteY5" fmla="*/ 533400 h 784860"/>
                <a:gd name="connsiteX6" fmla="*/ 1424940 w 2887980"/>
                <a:gd name="connsiteY6" fmla="*/ 617220 h 784860"/>
                <a:gd name="connsiteX7" fmla="*/ 1203960 w 2887980"/>
                <a:gd name="connsiteY7" fmla="*/ 784860 h 784860"/>
                <a:gd name="connsiteX8" fmla="*/ 967740 w 2887980"/>
                <a:gd name="connsiteY8" fmla="*/ 739140 h 784860"/>
                <a:gd name="connsiteX9" fmla="*/ 899160 w 2887980"/>
                <a:gd name="connsiteY9" fmla="*/ 624840 h 784860"/>
                <a:gd name="connsiteX10" fmla="*/ 914400 w 2887980"/>
                <a:gd name="connsiteY10" fmla="*/ 274320 h 784860"/>
                <a:gd name="connsiteX11" fmla="*/ 1104900 w 2887980"/>
                <a:gd name="connsiteY11" fmla="*/ 144780 h 784860"/>
                <a:gd name="connsiteX12" fmla="*/ 1882140 w 2887980"/>
                <a:gd name="connsiteY12" fmla="*/ 0 h 784860"/>
                <a:gd name="connsiteX13" fmla="*/ 2766060 w 2887980"/>
                <a:gd name="connsiteY13" fmla="*/ 167640 h 784860"/>
                <a:gd name="connsiteX14" fmla="*/ 2804160 w 2887980"/>
                <a:gd name="connsiteY14" fmla="*/ 190500 h 784860"/>
                <a:gd name="connsiteX15" fmla="*/ 2834640 w 2887980"/>
                <a:gd name="connsiteY15" fmla="*/ 236220 h 784860"/>
                <a:gd name="connsiteX16" fmla="*/ 2887980 w 2887980"/>
                <a:gd name="connsiteY16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47800 w 2887980"/>
                <a:gd name="connsiteY5" fmla="*/ 533400 h 784860"/>
                <a:gd name="connsiteX6" fmla="*/ 1424940 w 2887980"/>
                <a:gd name="connsiteY6" fmla="*/ 617220 h 784860"/>
                <a:gd name="connsiteX7" fmla="*/ 1203960 w 2887980"/>
                <a:gd name="connsiteY7" fmla="*/ 784860 h 784860"/>
                <a:gd name="connsiteX8" fmla="*/ 967740 w 2887980"/>
                <a:gd name="connsiteY8" fmla="*/ 739140 h 784860"/>
                <a:gd name="connsiteX9" fmla="*/ 899160 w 2887980"/>
                <a:gd name="connsiteY9" fmla="*/ 624840 h 784860"/>
                <a:gd name="connsiteX10" fmla="*/ 914400 w 2887980"/>
                <a:gd name="connsiteY10" fmla="*/ 274320 h 784860"/>
                <a:gd name="connsiteX11" fmla="*/ 1104900 w 2887980"/>
                <a:gd name="connsiteY11" fmla="*/ 144780 h 784860"/>
                <a:gd name="connsiteX12" fmla="*/ 1882140 w 2887980"/>
                <a:gd name="connsiteY12" fmla="*/ 0 h 784860"/>
                <a:gd name="connsiteX13" fmla="*/ 2766060 w 2887980"/>
                <a:gd name="connsiteY13" fmla="*/ 167640 h 784860"/>
                <a:gd name="connsiteX14" fmla="*/ 2804160 w 2887980"/>
                <a:gd name="connsiteY14" fmla="*/ 190500 h 784860"/>
                <a:gd name="connsiteX15" fmla="*/ 2834640 w 2887980"/>
                <a:gd name="connsiteY15" fmla="*/ 236220 h 784860"/>
                <a:gd name="connsiteX16" fmla="*/ 2887980 w 2887980"/>
                <a:gd name="connsiteY16" fmla="*/ 297180 h 784860"/>
                <a:gd name="connsiteX0" fmla="*/ 0 w 2887980"/>
                <a:gd name="connsiteY0" fmla="*/ 304800 h 792811"/>
                <a:gd name="connsiteX1" fmla="*/ 30480 w 2887980"/>
                <a:gd name="connsiteY1" fmla="*/ 266700 h 792811"/>
                <a:gd name="connsiteX2" fmla="*/ 510540 w 2887980"/>
                <a:gd name="connsiteY2" fmla="*/ 129540 h 792811"/>
                <a:gd name="connsiteX3" fmla="*/ 1280160 w 2887980"/>
                <a:gd name="connsiteY3" fmla="*/ 304800 h 792811"/>
                <a:gd name="connsiteX4" fmla="*/ 1440180 w 2887980"/>
                <a:gd name="connsiteY4" fmla="*/ 472440 h 792811"/>
                <a:gd name="connsiteX5" fmla="*/ 1447800 w 2887980"/>
                <a:gd name="connsiteY5" fmla="*/ 533400 h 792811"/>
                <a:gd name="connsiteX6" fmla="*/ 1424940 w 2887980"/>
                <a:gd name="connsiteY6" fmla="*/ 617220 h 792811"/>
                <a:gd name="connsiteX7" fmla="*/ 1203960 w 2887980"/>
                <a:gd name="connsiteY7" fmla="*/ 784860 h 792811"/>
                <a:gd name="connsiteX8" fmla="*/ 967740 w 2887980"/>
                <a:gd name="connsiteY8" fmla="*/ 739140 h 792811"/>
                <a:gd name="connsiteX9" fmla="*/ 914400 w 2887980"/>
                <a:gd name="connsiteY9" fmla="*/ 274320 h 792811"/>
                <a:gd name="connsiteX10" fmla="*/ 1104900 w 2887980"/>
                <a:gd name="connsiteY10" fmla="*/ 144780 h 792811"/>
                <a:gd name="connsiteX11" fmla="*/ 1882140 w 2887980"/>
                <a:gd name="connsiteY11" fmla="*/ 0 h 792811"/>
                <a:gd name="connsiteX12" fmla="*/ 2766060 w 2887980"/>
                <a:gd name="connsiteY12" fmla="*/ 167640 h 792811"/>
                <a:gd name="connsiteX13" fmla="*/ 2804160 w 2887980"/>
                <a:gd name="connsiteY13" fmla="*/ 190500 h 792811"/>
                <a:gd name="connsiteX14" fmla="*/ 2834640 w 2887980"/>
                <a:gd name="connsiteY14" fmla="*/ 236220 h 792811"/>
                <a:gd name="connsiteX15" fmla="*/ 2887980 w 2887980"/>
                <a:gd name="connsiteY15" fmla="*/ 297180 h 792811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47800 w 2887980"/>
                <a:gd name="connsiteY5" fmla="*/ 533400 h 784860"/>
                <a:gd name="connsiteX6" fmla="*/ 1424940 w 2887980"/>
                <a:gd name="connsiteY6" fmla="*/ 617220 h 784860"/>
                <a:gd name="connsiteX7" fmla="*/ 1203960 w 2887980"/>
                <a:gd name="connsiteY7" fmla="*/ 784860 h 784860"/>
                <a:gd name="connsiteX8" fmla="*/ 967740 w 2887980"/>
                <a:gd name="connsiteY8" fmla="*/ 739140 h 784860"/>
                <a:gd name="connsiteX9" fmla="*/ 914400 w 2887980"/>
                <a:gd name="connsiteY9" fmla="*/ 274320 h 784860"/>
                <a:gd name="connsiteX10" fmla="*/ 1104900 w 2887980"/>
                <a:gd name="connsiteY10" fmla="*/ 144780 h 784860"/>
                <a:gd name="connsiteX11" fmla="*/ 1882140 w 2887980"/>
                <a:gd name="connsiteY11" fmla="*/ 0 h 784860"/>
                <a:gd name="connsiteX12" fmla="*/ 2766060 w 2887980"/>
                <a:gd name="connsiteY12" fmla="*/ 167640 h 784860"/>
                <a:gd name="connsiteX13" fmla="*/ 2804160 w 2887980"/>
                <a:gd name="connsiteY13" fmla="*/ 190500 h 784860"/>
                <a:gd name="connsiteX14" fmla="*/ 2834640 w 2887980"/>
                <a:gd name="connsiteY14" fmla="*/ 236220 h 784860"/>
                <a:gd name="connsiteX15" fmla="*/ 2887980 w 2887980"/>
                <a:gd name="connsiteY15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47800 w 2887980"/>
                <a:gd name="connsiteY5" fmla="*/ 533400 h 784860"/>
                <a:gd name="connsiteX6" fmla="*/ 1424940 w 2887980"/>
                <a:gd name="connsiteY6" fmla="*/ 617220 h 784860"/>
                <a:gd name="connsiteX7" fmla="*/ 1203960 w 2887980"/>
                <a:gd name="connsiteY7" fmla="*/ 784860 h 784860"/>
                <a:gd name="connsiteX8" fmla="*/ 967740 w 2887980"/>
                <a:gd name="connsiteY8" fmla="*/ 739140 h 784860"/>
                <a:gd name="connsiteX9" fmla="*/ 914400 w 2887980"/>
                <a:gd name="connsiteY9" fmla="*/ 274320 h 784860"/>
                <a:gd name="connsiteX10" fmla="*/ 1104900 w 2887980"/>
                <a:gd name="connsiteY10" fmla="*/ 144780 h 784860"/>
                <a:gd name="connsiteX11" fmla="*/ 1882140 w 2887980"/>
                <a:gd name="connsiteY11" fmla="*/ 0 h 784860"/>
                <a:gd name="connsiteX12" fmla="*/ 2766060 w 2887980"/>
                <a:gd name="connsiteY12" fmla="*/ 167640 h 784860"/>
                <a:gd name="connsiteX13" fmla="*/ 2804160 w 2887980"/>
                <a:gd name="connsiteY13" fmla="*/ 190500 h 784860"/>
                <a:gd name="connsiteX14" fmla="*/ 2834640 w 2887980"/>
                <a:gd name="connsiteY14" fmla="*/ 236220 h 784860"/>
                <a:gd name="connsiteX15" fmla="*/ 2887980 w 2887980"/>
                <a:gd name="connsiteY15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24940 w 2887980"/>
                <a:gd name="connsiteY5" fmla="*/ 617220 h 784860"/>
                <a:gd name="connsiteX6" fmla="*/ 1203960 w 2887980"/>
                <a:gd name="connsiteY6" fmla="*/ 784860 h 784860"/>
                <a:gd name="connsiteX7" fmla="*/ 967740 w 2887980"/>
                <a:gd name="connsiteY7" fmla="*/ 739140 h 784860"/>
                <a:gd name="connsiteX8" fmla="*/ 914400 w 2887980"/>
                <a:gd name="connsiteY8" fmla="*/ 274320 h 784860"/>
                <a:gd name="connsiteX9" fmla="*/ 1104900 w 2887980"/>
                <a:gd name="connsiteY9" fmla="*/ 144780 h 784860"/>
                <a:gd name="connsiteX10" fmla="*/ 1882140 w 2887980"/>
                <a:gd name="connsiteY10" fmla="*/ 0 h 784860"/>
                <a:gd name="connsiteX11" fmla="*/ 2766060 w 2887980"/>
                <a:gd name="connsiteY11" fmla="*/ 167640 h 784860"/>
                <a:gd name="connsiteX12" fmla="*/ 2804160 w 2887980"/>
                <a:gd name="connsiteY12" fmla="*/ 190500 h 784860"/>
                <a:gd name="connsiteX13" fmla="*/ 2834640 w 2887980"/>
                <a:gd name="connsiteY13" fmla="*/ 236220 h 784860"/>
                <a:gd name="connsiteX14" fmla="*/ 2887980 w 2887980"/>
                <a:gd name="connsiteY14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24940 w 2887980"/>
                <a:gd name="connsiteY5" fmla="*/ 617220 h 784860"/>
                <a:gd name="connsiteX6" fmla="*/ 1203960 w 2887980"/>
                <a:gd name="connsiteY6" fmla="*/ 784860 h 784860"/>
                <a:gd name="connsiteX7" fmla="*/ 967740 w 2887980"/>
                <a:gd name="connsiteY7" fmla="*/ 739140 h 784860"/>
                <a:gd name="connsiteX8" fmla="*/ 914400 w 2887980"/>
                <a:gd name="connsiteY8" fmla="*/ 274320 h 784860"/>
                <a:gd name="connsiteX9" fmla="*/ 1104900 w 2887980"/>
                <a:gd name="connsiteY9" fmla="*/ 144780 h 784860"/>
                <a:gd name="connsiteX10" fmla="*/ 1882140 w 2887980"/>
                <a:gd name="connsiteY10" fmla="*/ 0 h 784860"/>
                <a:gd name="connsiteX11" fmla="*/ 2766060 w 2887980"/>
                <a:gd name="connsiteY11" fmla="*/ 167640 h 784860"/>
                <a:gd name="connsiteX12" fmla="*/ 2804160 w 2887980"/>
                <a:gd name="connsiteY12" fmla="*/ 190500 h 784860"/>
                <a:gd name="connsiteX13" fmla="*/ 2834640 w 2887980"/>
                <a:gd name="connsiteY13" fmla="*/ 236220 h 784860"/>
                <a:gd name="connsiteX14" fmla="*/ 2887980 w 2887980"/>
                <a:gd name="connsiteY14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24940 w 2887980"/>
                <a:gd name="connsiteY5" fmla="*/ 617220 h 784860"/>
                <a:gd name="connsiteX6" fmla="*/ 1203960 w 2887980"/>
                <a:gd name="connsiteY6" fmla="*/ 784860 h 784860"/>
                <a:gd name="connsiteX7" fmla="*/ 967740 w 2887980"/>
                <a:gd name="connsiteY7" fmla="*/ 739140 h 784860"/>
                <a:gd name="connsiteX8" fmla="*/ 914400 w 2887980"/>
                <a:gd name="connsiteY8" fmla="*/ 274320 h 784860"/>
                <a:gd name="connsiteX9" fmla="*/ 1104900 w 2887980"/>
                <a:gd name="connsiteY9" fmla="*/ 144780 h 784860"/>
                <a:gd name="connsiteX10" fmla="*/ 1882140 w 2887980"/>
                <a:gd name="connsiteY10" fmla="*/ 0 h 784860"/>
                <a:gd name="connsiteX11" fmla="*/ 2766060 w 2887980"/>
                <a:gd name="connsiteY11" fmla="*/ 167640 h 784860"/>
                <a:gd name="connsiteX12" fmla="*/ 2804160 w 2887980"/>
                <a:gd name="connsiteY12" fmla="*/ 190500 h 784860"/>
                <a:gd name="connsiteX13" fmla="*/ 2834640 w 2887980"/>
                <a:gd name="connsiteY13" fmla="*/ 236220 h 784860"/>
                <a:gd name="connsiteX14" fmla="*/ 2887980 w 2887980"/>
                <a:gd name="connsiteY14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24940 w 2887980"/>
                <a:gd name="connsiteY5" fmla="*/ 617220 h 784860"/>
                <a:gd name="connsiteX6" fmla="*/ 1203960 w 2887980"/>
                <a:gd name="connsiteY6" fmla="*/ 784860 h 784860"/>
                <a:gd name="connsiteX7" fmla="*/ 967740 w 2887980"/>
                <a:gd name="connsiteY7" fmla="*/ 739140 h 784860"/>
                <a:gd name="connsiteX8" fmla="*/ 914400 w 2887980"/>
                <a:gd name="connsiteY8" fmla="*/ 274320 h 784860"/>
                <a:gd name="connsiteX9" fmla="*/ 1104900 w 2887980"/>
                <a:gd name="connsiteY9" fmla="*/ 144780 h 784860"/>
                <a:gd name="connsiteX10" fmla="*/ 1882140 w 2887980"/>
                <a:gd name="connsiteY10" fmla="*/ 0 h 784860"/>
                <a:gd name="connsiteX11" fmla="*/ 2766060 w 2887980"/>
                <a:gd name="connsiteY11" fmla="*/ 167640 h 784860"/>
                <a:gd name="connsiteX12" fmla="*/ 2804160 w 2887980"/>
                <a:gd name="connsiteY12" fmla="*/ 190500 h 784860"/>
                <a:gd name="connsiteX13" fmla="*/ 2834640 w 2887980"/>
                <a:gd name="connsiteY13" fmla="*/ 236220 h 784860"/>
                <a:gd name="connsiteX14" fmla="*/ 2887980 w 2887980"/>
                <a:gd name="connsiteY14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24940 w 2887980"/>
                <a:gd name="connsiteY5" fmla="*/ 617220 h 784860"/>
                <a:gd name="connsiteX6" fmla="*/ 1203960 w 2887980"/>
                <a:gd name="connsiteY6" fmla="*/ 784860 h 784860"/>
                <a:gd name="connsiteX7" fmla="*/ 967740 w 2887980"/>
                <a:gd name="connsiteY7" fmla="*/ 739140 h 784860"/>
                <a:gd name="connsiteX8" fmla="*/ 914400 w 2887980"/>
                <a:gd name="connsiteY8" fmla="*/ 274320 h 784860"/>
                <a:gd name="connsiteX9" fmla="*/ 1104900 w 2887980"/>
                <a:gd name="connsiteY9" fmla="*/ 144780 h 784860"/>
                <a:gd name="connsiteX10" fmla="*/ 1882140 w 2887980"/>
                <a:gd name="connsiteY10" fmla="*/ 0 h 784860"/>
                <a:gd name="connsiteX11" fmla="*/ 2766060 w 2887980"/>
                <a:gd name="connsiteY11" fmla="*/ 167640 h 784860"/>
                <a:gd name="connsiteX12" fmla="*/ 2804160 w 2887980"/>
                <a:gd name="connsiteY12" fmla="*/ 190500 h 784860"/>
                <a:gd name="connsiteX13" fmla="*/ 2834640 w 2887980"/>
                <a:gd name="connsiteY13" fmla="*/ 236220 h 784860"/>
                <a:gd name="connsiteX14" fmla="*/ 2887980 w 2887980"/>
                <a:gd name="connsiteY14" fmla="*/ 297180 h 784860"/>
                <a:gd name="connsiteX0" fmla="*/ 0 w 2887980"/>
                <a:gd name="connsiteY0" fmla="*/ 304800 h 784860"/>
                <a:gd name="connsiteX1" fmla="*/ 30480 w 2887980"/>
                <a:gd name="connsiteY1" fmla="*/ 266700 h 784860"/>
                <a:gd name="connsiteX2" fmla="*/ 510540 w 2887980"/>
                <a:gd name="connsiteY2" fmla="*/ 129540 h 784860"/>
                <a:gd name="connsiteX3" fmla="*/ 1280160 w 2887980"/>
                <a:gd name="connsiteY3" fmla="*/ 304800 h 784860"/>
                <a:gd name="connsiteX4" fmla="*/ 1440180 w 2887980"/>
                <a:gd name="connsiteY4" fmla="*/ 472440 h 784860"/>
                <a:gd name="connsiteX5" fmla="*/ 1424940 w 2887980"/>
                <a:gd name="connsiteY5" fmla="*/ 617220 h 784860"/>
                <a:gd name="connsiteX6" fmla="*/ 1203960 w 2887980"/>
                <a:gd name="connsiteY6" fmla="*/ 784860 h 784860"/>
                <a:gd name="connsiteX7" fmla="*/ 967740 w 2887980"/>
                <a:gd name="connsiteY7" fmla="*/ 739140 h 784860"/>
                <a:gd name="connsiteX8" fmla="*/ 914400 w 2887980"/>
                <a:gd name="connsiteY8" fmla="*/ 274320 h 784860"/>
                <a:gd name="connsiteX9" fmla="*/ 1104900 w 2887980"/>
                <a:gd name="connsiteY9" fmla="*/ 144780 h 784860"/>
                <a:gd name="connsiteX10" fmla="*/ 1882140 w 2887980"/>
                <a:gd name="connsiteY10" fmla="*/ 0 h 784860"/>
                <a:gd name="connsiteX11" fmla="*/ 2766060 w 2887980"/>
                <a:gd name="connsiteY11" fmla="*/ 167640 h 784860"/>
                <a:gd name="connsiteX12" fmla="*/ 2804160 w 2887980"/>
                <a:gd name="connsiteY12" fmla="*/ 190500 h 784860"/>
                <a:gd name="connsiteX13" fmla="*/ 2834640 w 2887980"/>
                <a:gd name="connsiteY13" fmla="*/ 236220 h 784860"/>
                <a:gd name="connsiteX14" fmla="*/ 2887980 w 2887980"/>
                <a:gd name="connsiteY14" fmla="*/ 297180 h 784860"/>
                <a:gd name="connsiteX0" fmla="*/ 0 w 2887980"/>
                <a:gd name="connsiteY0" fmla="*/ 304800 h 784860"/>
                <a:gd name="connsiteX1" fmla="*/ 510540 w 2887980"/>
                <a:gd name="connsiteY1" fmla="*/ 129540 h 784860"/>
                <a:gd name="connsiteX2" fmla="*/ 1280160 w 2887980"/>
                <a:gd name="connsiteY2" fmla="*/ 304800 h 784860"/>
                <a:gd name="connsiteX3" fmla="*/ 1440180 w 2887980"/>
                <a:gd name="connsiteY3" fmla="*/ 472440 h 784860"/>
                <a:gd name="connsiteX4" fmla="*/ 1424940 w 2887980"/>
                <a:gd name="connsiteY4" fmla="*/ 617220 h 784860"/>
                <a:gd name="connsiteX5" fmla="*/ 1203960 w 2887980"/>
                <a:gd name="connsiteY5" fmla="*/ 784860 h 784860"/>
                <a:gd name="connsiteX6" fmla="*/ 967740 w 2887980"/>
                <a:gd name="connsiteY6" fmla="*/ 739140 h 784860"/>
                <a:gd name="connsiteX7" fmla="*/ 914400 w 2887980"/>
                <a:gd name="connsiteY7" fmla="*/ 274320 h 784860"/>
                <a:gd name="connsiteX8" fmla="*/ 1104900 w 2887980"/>
                <a:gd name="connsiteY8" fmla="*/ 144780 h 784860"/>
                <a:gd name="connsiteX9" fmla="*/ 1882140 w 2887980"/>
                <a:gd name="connsiteY9" fmla="*/ 0 h 784860"/>
                <a:gd name="connsiteX10" fmla="*/ 2766060 w 2887980"/>
                <a:gd name="connsiteY10" fmla="*/ 167640 h 784860"/>
                <a:gd name="connsiteX11" fmla="*/ 2804160 w 2887980"/>
                <a:gd name="connsiteY11" fmla="*/ 190500 h 784860"/>
                <a:gd name="connsiteX12" fmla="*/ 2834640 w 2887980"/>
                <a:gd name="connsiteY12" fmla="*/ 236220 h 784860"/>
                <a:gd name="connsiteX13" fmla="*/ 2887980 w 288798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413510 w 2876550"/>
                <a:gd name="connsiteY4" fmla="*/ 61722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413510 w 2876550"/>
                <a:gd name="connsiteY4" fmla="*/ 61722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413510 w 2876550"/>
                <a:gd name="connsiteY4" fmla="*/ 61722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413510 w 2876550"/>
                <a:gd name="connsiteY4" fmla="*/ 61722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356360 w 2876550"/>
                <a:gd name="connsiteY4" fmla="*/ 66675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356360 w 2876550"/>
                <a:gd name="connsiteY4" fmla="*/ 66675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356360 w 2876550"/>
                <a:gd name="connsiteY4" fmla="*/ 66675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375410 w 2876550"/>
                <a:gd name="connsiteY4" fmla="*/ 68199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375410 w 2876550"/>
                <a:gd name="connsiteY4" fmla="*/ 68199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375410 w 2876550"/>
                <a:gd name="connsiteY4" fmla="*/ 681990 h 784860"/>
                <a:gd name="connsiteX5" fmla="*/ 1192530 w 2876550"/>
                <a:gd name="connsiteY5" fmla="*/ 784860 h 784860"/>
                <a:gd name="connsiteX6" fmla="*/ 956310 w 2876550"/>
                <a:gd name="connsiteY6" fmla="*/ 739140 h 784860"/>
                <a:gd name="connsiteX7" fmla="*/ 902970 w 2876550"/>
                <a:gd name="connsiteY7" fmla="*/ 27432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92811"/>
                <a:gd name="connsiteX1" fmla="*/ 499110 w 2876550"/>
                <a:gd name="connsiteY1" fmla="*/ 129540 h 792811"/>
                <a:gd name="connsiteX2" fmla="*/ 1268730 w 2876550"/>
                <a:gd name="connsiteY2" fmla="*/ 304800 h 792811"/>
                <a:gd name="connsiteX3" fmla="*/ 1428750 w 2876550"/>
                <a:gd name="connsiteY3" fmla="*/ 472440 h 792811"/>
                <a:gd name="connsiteX4" fmla="*/ 1375410 w 2876550"/>
                <a:gd name="connsiteY4" fmla="*/ 681990 h 792811"/>
                <a:gd name="connsiteX5" fmla="*/ 1181100 w 2876550"/>
                <a:gd name="connsiteY5" fmla="*/ 784860 h 792811"/>
                <a:gd name="connsiteX6" fmla="*/ 956310 w 2876550"/>
                <a:gd name="connsiteY6" fmla="*/ 739140 h 792811"/>
                <a:gd name="connsiteX7" fmla="*/ 902970 w 2876550"/>
                <a:gd name="connsiteY7" fmla="*/ 274320 h 792811"/>
                <a:gd name="connsiteX8" fmla="*/ 1093470 w 2876550"/>
                <a:gd name="connsiteY8" fmla="*/ 144780 h 792811"/>
                <a:gd name="connsiteX9" fmla="*/ 1870710 w 2876550"/>
                <a:gd name="connsiteY9" fmla="*/ 0 h 792811"/>
                <a:gd name="connsiteX10" fmla="*/ 2754630 w 2876550"/>
                <a:gd name="connsiteY10" fmla="*/ 167640 h 792811"/>
                <a:gd name="connsiteX11" fmla="*/ 2792730 w 2876550"/>
                <a:gd name="connsiteY11" fmla="*/ 190500 h 792811"/>
                <a:gd name="connsiteX12" fmla="*/ 2823210 w 2876550"/>
                <a:gd name="connsiteY12" fmla="*/ 236220 h 792811"/>
                <a:gd name="connsiteX13" fmla="*/ 2876550 w 2876550"/>
                <a:gd name="connsiteY13" fmla="*/ 297180 h 792811"/>
                <a:gd name="connsiteX0" fmla="*/ 0 w 2876550"/>
                <a:gd name="connsiteY0" fmla="*/ 304800 h 792811"/>
                <a:gd name="connsiteX1" fmla="*/ 499110 w 2876550"/>
                <a:gd name="connsiteY1" fmla="*/ 129540 h 792811"/>
                <a:gd name="connsiteX2" fmla="*/ 1268730 w 2876550"/>
                <a:gd name="connsiteY2" fmla="*/ 304800 h 792811"/>
                <a:gd name="connsiteX3" fmla="*/ 1428750 w 2876550"/>
                <a:gd name="connsiteY3" fmla="*/ 472440 h 792811"/>
                <a:gd name="connsiteX4" fmla="*/ 1375410 w 2876550"/>
                <a:gd name="connsiteY4" fmla="*/ 681990 h 792811"/>
                <a:gd name="connsiteX5" fmla="*/ 1181100 w 2876550"/>
                <a:gd name="connsiteY5" fmla="*/ 784860 h 792811"/>
                <a:gd name="connsiteX6" fmla="*/ 956310 w 2876550"/>
                <a:gd name="connsiteY6" fmla="*/ 739140 h 792811"/>
                <a:gd name="connsiteX7" fmla="*/ 902970 w 2876550"/>
                <a:gd name="connsiteY7" fmla="*/ 274320 h 792811"/>
                <a:gd name="connsiteX8" fmla="*/ 1093470 w 2876550"/>
                <a:gd name="connsiteY8" fmla="*/ 144780 h 792811"/>
                <a:gd name="connsiteX9" fmla="*/ 1870710 w 2876550"/>
                <a:gd name="connsiteY9" fmla="*/ 0 h 792811"/>
                <a:gd name="connsiteX10" fmla="*/ 2754630 w 2876550"/>
                <a:gd name="connsiteY10" fmla="*/ 167640 h 792811"/>
                <a:gd name="connsiteX11" fmla="*/ 2792730 w 2876550"/>
                <a:gd name="connsiteY11" fmla="*/ 190500 h 792811"/>
                <a:gd name="connsiteX12" fmla="*/ 2823210 w 2876550"/>
                <a:gd name="connsiteY12" fmla="*/ 236220 h 792811"/>
                <a:gd name="connsiteX13" fmla="*/ 2876550 w 2876550"/>
                <a:gd name="connsiteY13" fmla="*/ 297180 h 792811"/>
                <a:gd name="connsiteX0" fmla="*/ 0 w 2876550"/>
                <a:gd name="connsiteY0" fmla="*/ 304800 h 792811"/>
                <a:gd name="connsiteX1" fmla="*/ 499110 w 2876550"/>
                <a:gd name="connsiteY1" fmla="*/ 129540 h 792811"/>
                <a:gd name="connsiteX2" fmla="*/ 1268730 w 2876550"/>
                <a:gd name="connsiteY2" fmla="*/ 304800 h 792811"/>
                <a:gd name="connsiteX3" fmla="*/ 1428750 w 2876550"/>
                <a:gd name="connsiteY3" fmla="*/ 472440 h 792811"/>
                <a:gd name="connsiteX4" fmla="*/ 1375410 w 2876550"/>
                <a:gd name="connsiteY4" fmla="*/ 681990 h 792811"/>
                <a:gd name="connsiteX5" fmla="*/ 1181100 w 2876550"/>
                <a:gd name="connsiteY5" fmla="*/ 784860 h 792811"/>
                <a:gd name="connsiteX6" fmla="*/ 956310 w 2876550"/>
                <a:gd name="connsiteY6" fmla="*/ 739140 h 792811"/>
                <a:gd name="connsiteX7" fmla="*/ 902970 w 2876550"/>
                <a:gd name="connsiteY7" fmla="*/ 274320 h 792811"/>
                <a:gd name="connsiteX8" fmla="*/ 1093470 w 2876550"/>
                <a:gd name="connsiteY8" fmla="*/ 144780 h 792811"/>
                <a:gd name="connsiteX9" fmla="*/ 1870710 w 2876550"/>
                <a:gd name="connsiteY9" fmla="*/ 0 h 792811"/>
                <a:gd name="connsiteX10" fmla="*/ 2754630 w 2876550"/>
                <a:gd name="connsiteY10" fmla="*/ 167640 h 792811"/>
                <a:gd name="connsiteX11" fmla="*/ 2792730 w 2876550"/>
                <a:gd name="connsiteY11" fmla="*/ 190500 h 792811"/>
                <a:gd name="connsiteX12" fmla="*/ 2823210 w 2876550"/>
                <a:gd name="connsiteY12" fmla="*/ 236220 h 792811"/>
                <a:gd name="connsiteX13" fmla="*/ 2876550 w 2876550"/>
                <a:gd name="connsiteY13" fmla="*/ 297180 h 792811"/>
                <a:gd name="connsiteX0" fmla="*/ 0 w 2876550"/>
                <a:gd name="connsiteY0" fmla="*/ 304800 h 787746"/>
                <a:gd name="connsiteX1" fmla="*/ 499110 w 2876550"/>
                <a:gd name="connsiteY1" fmla="*/ 129540 h 787746"/>
                <a:gd name="connsiteX2" fmla="*/ 1268730 w 2876550"/>
                <a:gd name="connsiteY2" fmla="*/ 304800 h 787746"/>
                <a:gd name="connsiteX3" fmla="*/ 1428750 w 2876550"/>
                <a:gd name="connsiteY3" fmla="*/ 472440 h 787746"/>
                <a:gd name="connsiteX4" fmla="*/ 1375410 w 2876550"/>
                <a:gd name="connsiteY4" fmla="*/ 681990 h 787746"/>
                <a:gd name="connsiteX5" fmla="*/ 1181100 w 2876550"/>
                <a:gd name="connsiteY5" fmla="*/ 784860 h 787746"/>
                <a:gd name="connsiteX6" fmla="*/ 956310 w 2876550"/>
                <a:gd name="connsiteY6" fmla="*/ 739140 h 787746"/>
                <a:gd name="connsiteX7" fmla="*/ 902970 w 2876550"/>
                <a:gd name="connsiteY7" fmla="*/ 274320 h 787746"/>
                <a:gd name="connsiteX8" fmla="*/ 1093470 w 2876550"/>
                <a:gd name="connsiteY8" fmla="*/ 144780 h 787746"/>
                <a:gd name="connsiteX9" fmla="*/ 1870710 w 2876550"/>
                <a:gd name="connsiteY9" fmla="*/ 0 h 787746"/>
                <a:gd name="connsiteX10" fmla="*/ 2754630 w 2876550"/>
                <a:gd name="connsiteY10" fmla="*/ 167640 h 787746"/>
                <a:gd name="connsiteX11" fmla="*/ 2792730 w 2876550"/>
                <a:gd name="connsiteY11" fmla="*/ 190500 h 787746"/>
                <a:gd name="connsiteX12" fmla="*/ 2823210 w 2876550"/>
                <a:gd name="connsiteY12" fmla="*/ 236220 h 787746"/>
                <a:gd name="connsiteX13" fmla="*/ 2876550 w 2876550"/>
                <a:gd name="connsiteY13" fmla="*/ 297180 h 787746"/>
                <a:gd name="connsiteX0" fmla="*/ 0 w 2876550"/>
                <a:gd name="connsiteY0" fmla="*/ 304800 h 787746"/>
                <a:gd name="connsiteX1" fmla="*/ 499110 w 2876550"/>
                <a:gd name="connsiteY1" fmla="*/ 129540 h 787746"/>
                <a:gd name="connsiteX2" fmla="*/ 1268730 w 2876550"/>
                <a:gd name="connsiteY2" fmla="*/ 304800 h 787746"/>
                <a:gd name="connsiteX3" fmla="*/ 1428750 w 2876550"/>
                <a:gd name="connsiteY3" fmla="*/ 472440 h 787746"/>
                <a:gd name="connsiteX4" fmla="*/ 1375410 w 2876550"/>
                <a:gd name="connsiteY4" fmla="*/ 681990 h 787746"/>
                <a:gd name="connsiteX5" fmla="*/ 1181100 w 2876550"/>
                <a:gd name="connsiteY5" fmla="*/ 784860 h 787746"/>
                <a:gd name="connsiteX6" fmla="*/ 956310 w 2876550"/>
                <a:gd name="connsiteY6" fmla="*/ 739140 h 787746"/>
                <a:gd name="connsiteX7" fmla="*/ 902970 w 2876550"/>
                <a:gd name="connsiteY7" fmla="*/ 274320 h 787746"/>
                <a:gd name="connsiteX8" fmla="*/ 1093470 w 2876550"/>
                <a:gd name="connsiteY8" fmla="*/ 144780 h 787746"/>
                <a:gd name="connsiteX9" fmla="*/ 1870710 w 2876550"/>
                <a:gd name="connsiteY9" fmla="*/ 0 h 787746"/>
                <a:gd name="connsiteX10" fmla="*/ 2754630 w 2876550"/>
                <a:gd name="connsiteY10" fmla="*/ 167640 h 787746"/>
                <a:gd name="connsiteX11" fmla="*/ 2792730 w 2876550"/>
                <a:gd name="connsiteY11" fmla="*/ 190500 h 787746"/>
                <a:gd name="connsiteX12" fmla="*/ 2823210 w 2876550"/>
                <a:gd name="connsiteY12" fmla="*/ 236220 h 787746"/>
                <a:gd name="connsiteX13" fmla="*/ 2876550 w 2876550"/>
                <a:gd name="connsiteY13" fmla="*/ 297180 h 787746"/>
                <a:gd name="connsiteX0" fmla="*/ 0 w 2876550"/>
                <a:gd name="connsiteY0" fmla="*/ 304800 h 787746"/>
                <a:gd name="connsiteX1" fmla="*/ 499110 w 2876550"/>
                <a:gd name="connsiteY1" fmla="*/ 129540 h 787746"/>
                <a:gd name="connsiteX2" fmla="*/ 1268730 w 2876550"/>
                <a:gd name="connsiteY2" fmla="*/ 304800 h 787746"/>
                <a:gd name="connsiteX3" fmla="*/ 1428750 w 2876550"/>
                <a:gd name="connsiteY3" fmla="*/ 472440 h 787746"/>
                <a:gd name="connsiteX4" fmla="*/ 1375410 w 2876550"/>
                <a:gd name="connsiteY4" fmla="*/ 681990 h 787746"/>
                <a:gd name="connsiteX5" fmla="*/ 1181100 w 2876550"/>
                <a:gd name="connsiteY5" fmla="*/ 784860 h 787746"/>
                <a:gd name="connsiteX6" fmla="*/ 956310 w 2876550"/>
                <a:gd name="connsiteY6" fmla="*/ 739140 h 787746"/>
                <a:gd name="connsiteX7" fmla="*/ 902970 w 2876550"/>
                <a:gd name="connsiteY7" fmla="*/ 274320 h 787746"/>
                <a:gd name="connsiteX8" fmla="*/ 1093470 w 2876550"/>
                <a:gd name="connsiteY8" fmla="*/ 144780 h 787746"/>
                <a:gd name="connsiteX9" fmla="*/ 1870710 w 2876550"/>
                <a:gd name="connsiteY9" fmla="*/ 0 h 787746"/>
                <a:gd name="connsiteX10" fmla="*/ 2754630 w 2876550"/>
                <a:gd name="connsiteY10" fmla="*/ 167640 h 787746"/>
                <a:gd name="connsiteX11" fmla="*/ 2792730 w 2876550"/>
                <a:gd name="connsiteY11" fmla="*/ 190500 h 787746"/>
                <a:gd name="connsiteX12" fmla="*/ 2823210 w 2876550"/>
                <a:gd name="connsiteY12" fmla="*/ 236220 h 787746"/>
                <a:gd name="connsiteX13" fmla="*/ 2876550 w 2876550"/>
                <a:gd name="connsiteY13" fmla="*/ 297180 h 787746"/>
                <a:gd name="connsiteX0" fmla="*/ 0 w 2876550"/>
                <a:gd name="connsiteY0" fmla="*/ 304800 h 784860"/>
                <a:gd name="connsiteX1" fmla="*/ 499110 w 2876550"/>
                <a:gd name="connsiteY1" fmla="*/ 129540 h 784860"/>
                <a:gd name="connsiteX2" fmla="*/ 1268730 w 2876550"/>
                <a:gd name="connsiteY2" fmla="*/ 304800 h 784860"/>
                <a:gd name="connsiteX3" fmla="*/ 1428750 w 2876550"/>
                <a:gd name="connsiteY3" fmla="*/ 472440 h 784860"/>
                <a:gd name="connsiteX4" fmla="*/ 1375410 w 2876550"/>
                <a:gd name="connsiteY4" fmla="*/ 681990 h 784860"/>
                <a:gd name="connsiteX5" fmla="*/ 1181100 w 2876550"/>
                <a:gd name="connsiteY5" fmla="*/ 784860 h 784860"/>
                <a:gd name="connsiteX6" fmla="*/ 956310 w 2876550"/>
                <a:gd name="connsiteY6" fmla="*/ 739140 h 784860"/>
                <a:gd name="connsiteX7" fmla="*/ 872490 w 2876550"/>
                <a:gd name="connsiteY7" fmla="*/ 457200 h 784860"/>
                <a:gd name="connsiteX8" fmla="*/ 1093470 w 2876550"/>
                <a:gd name="connsiteY8" fmla="*/ 144780 h 784860"/>
                <a:gd name="connsiteX9" fmla="*/ 1870710 w 2876550"/>
                <a:gd name="connsiteY9" fmla="*/ 0 h 784860"/>
                <a:gd name="connsiteX10" fmla="*/ 2754630 w 2876550"/>
                <a:gd name="connsiteY10" fmla="*/ 167640 h 784860"/>
                <a:gd name="connsiteX11" fmla="*/ 2792730 w 2876550"/>
                <a:gd name="connsiteY11" fmla="*/ 190500 h 784860"/>
                <a:gd name="connsiteX12" fmla="*/ 2823210 w 2876550"/>
                <a:gd name="connsiteY12" fmla="*/ 236220 h 784860"/>
                <a:gd name="connsiteX13" fmla="*/ 2876550 w 2876550"/>
                <a:gd name="connsiteY13" fmla="*/ 297180 h 784860"/>
                <a:gd name="connsiteX0" fmla="*/ 0 w 2876550"/>
                <a:gd name="connsiteY0" fmla="*/ 304800 h 785322"/>
                <a:gd name="connsiteX1" fmla="*/ 499110 w 2876550"/>
                <a:gd name="connsiteY1" fmla="*/ 129540 h 785322"/>
                <a:gd name="connsiteX2" fmla="*/ 1268730 w 2876550"/>
                <a:gd name="connsiteY2" fmla="*/ 304800 h 785322"/>
                <a:gd name="connsiteX3" fmla="*/ 1428750 w 2876550"/>
                <a:gd name="connsiteY3" fmla="*/ 472440 h 785322"/>
                <a:gd name="connsiteX4" fmla="*/ 1375410 w 2876550"/>
                <a:gd name="connsiteY4" fmla="*/ 681990 h 785322"/>
                <a:gd name="connsiteX5" fmla="*/ 1181100 w 2876550"/>
                <a:gd name="connsiteY5" fmla="*/ 784860 h 785322"/>
                <a:gd name="connsiteX6" fmla="*/ 956310 w 2876550"/>
                <a:gd name="connsiteY6" fmla="*/ 739140 h 785322"/>
                <a:gd name="connsiteX7" fmla="*/ 872490 w 2876550"/>
                <a:gd name="connsiteY7" fmla="*/ 457200 h 785322"/>
                <a:gd name="connsiteX8" fmla="*/ 1093470 w 2876550"/>
                <a:gd name="connsiteY8" fmla="*/ 144780 h 785322"/>
                <a:gd name="connsiteX9" fmla="*/ 1870710 w 2876550"/>
                <a:gd name="connsiteY9" fmla="*/ 0 h 785322"/>
                <a:gd name="connsiteX10" fmla="*/ 2754630 w 2876550"/>
                <a:gd name="connsiteY10" fmla="*/ 167640 h 785322"/>
                <a:gd name="connsiteX11" fmla="*/ 2792730 w 2876550"/>
                <a:gd name="connsiteY11" fmla="*/ 190500 h 785322"/>
                <a:gd name="connsiteX12" fmla="*/ 2823210 w 2876550"/>
                <a:gd name="connsiteY12" fmla="*/ 236220 h 785322"/>
                <a:gd name="connsiteX13" fmla="*/ 2876550 w 2876550"/>
                <a:gd name="connsiteY13" fmla="*/ 297180 h 785322"/>
                <a:gd name="connsiteX0" fmla="*/ 0 w 2876550"/>
                <a:gd name="connsiteY0" fmla="*/ 304800 h 785322"/>
                <a:gd name="connsiteX1" fmla="*/ 499110 w 2876550"/>
                <a:gd name="connsiteY1" fmla="*/ 129540 h 785322"/>
                <a:gd name="connsiteX2" fmla="*/ 1268730 w 2876550"/>
                <a:gd name="connsiteY2" fmla="*/ 304800 h 785322"/>
                <a:gd name="connsiteX3" fmla="*/ 1428750 w 2876550"/>
                <a:gd name="connsiteY3" fmla="*/ 472440 h 785322"/>
                <a:gd name="connsiteX4" fmla="*/ 1375410 w 2876550"/>
                <a:gd name="connsiteY4" fmla="*/ 681990 h 785322"/>
                <a:gd name="connsiteX5" fmla="*/ 1181100 w 2876550"/>
                <a:gd name="connsiteY5" fmla="*/ 784860 h 785322"/>
                <a:gd name="connsiteX6" fmla="*/ 956310 w 2876550"/>
                <a:gd name="connsiteY6" fmla="*/ 739140 h 785322"/>
                <a:gd name="connsiteX7" fmla="*/ 872490 w 2876550"/>
                <a:gd name="connsiteY7" fmla="*/ 457200 h 785322"/>
                <a:gd name="connsiteX8" fmla="*/ 1093470 w 2876550"/>
                <a:gd name="connsiteY8" fmla="*/ 144780 h 785322"/>
                <a:gd name="connsiteX9" fmla="*/ 1870710 w 2876550"/>
                <a:gd name="connsiteY9" fmla="*/ 0 h 785322"/>
                <a:gd name="connsiteX10" fmla="*/ 2754630 w 2876550"/>
                <a:gd name="connsiteY10" fmla="*/ 167640 h 785322"/>
                <a:gd name="connsiteX11" fmla="*/ 2792730 w 2876550"/>
                <a:gd name="connsiteY11" fmla="*/ 190500 h 785322"/>
                <a:gd name="connsiteX12" fmla="*/ 2823210 w 2876550"/>
                <a:gd name="connsiteY12" fmla="*/ 236220 h 785322"/>
                <a:gd name="connsiteX13" fmla="*/ 2876550 w 2876550"/>
                <a:gd name="connsiteY13" fmla="*/ 297180 h 785322"/>
                <a:gd name="connsiteX0" fmla="*/ 0 w 2876934"/>
                <a:gd name="connsiteY0" fmla="*/ 304800 h 785322"/>
                <a:gd name="connsiteX1" fmla="*/ 499110 w 2876934"/>
                <a:gd name="connsiteY1" fmla="*/ 129540 h 785322"/>
                <a:gd name="connsiteX2" fmla="*/ 1268730 w 2876934"/>
                <a:gd name="connsiteY2" fmla="*/ 304800 h 785322"/>
                <a:gd name="connsiteX3" fmla="*/ 1428750 w 2876934"/>
                <a:gd name="connsiteY3" fmla="*/ 472440 h 785322"/>
                <a:gd name="connsiteX4" fmla="*/ 1375410 w 2876934"/>
                <a:gd name="connsiteY4" fmla="*/ 681990 h 785322"/>
                <a:gd name="connsiteX5" fmla="*/ 1181100 w 2876934"/>
                <a:gd name="connsiteY5" fmla="*/ 784860 h 785322"/>
                <a:gd name="connsiteX6" fmla="*/ 956310 w 2876934"/>
                <a:gd name="connsiteY6" fmla="*/ 739140 h 785322"/>
                <a:gd name="connsiteX7" fmla="*/ 872490 w 2876934"/>
                <a:gd name="connsiteY7" fmla="*/ 457200 h 785322"/>
                <a:gd name="connsiteX8" fmla="*/ 1093470 w 2876934"/>
                <a:gd name="connsiteY8" fmla="*/ 144780 h 785322"/>
                <a:gd name="connsiteX9" fmla="*/ 1870710 w 2876934"/>
                <a:gd name="connsiteY9" fmla="*/ 0 h 785322"/>
                <a:gd name="connsiteX10" fmla="*/ 2754630 w 2876934"/>
                <a:gd name="connsiteY10" fmla="*/ 167640 h 785322"/>
                <a:gd name="connsiteX11" fmla="*/ 2792730 w 2876934"/>
                <a:gd name="connsiteY11" fmla="*/ 190500 h 785322"/>
                <a:gd name="connsiteX12" fmla="*/ 2867025 w 2876934"/>
                <a:gd name="connsiteY12" fmla="*/ 255270 h 785322"/>
                <a:gd name="connsiteX13" fmla="*/ 2876550 w 2876934"/>
                <a:gd name="connsiteY13" fmla="*/ 297180 h 785322"/>
                <a:gd name="connsiteX0" fmla="*/ 0 w 2903029"/>
                <a:gd name="connsiteY0" fmla="*/ 304800 h 785322"/>
                <a:gd name="connsiteX1" fmla="*/ 499110 w 2903029"/>
                <a:gd name="connsiteY1" fmla="*/ 129540 h 785322"/>
                <a:gd name="connsiteX2" fmla="*/ 1268730 w 2903029"/>
                <a:gd name="connsiteY2" fmla="*/ 304800 h 785322"/>
                <a:gd name="connsiteX3" fmla="*/ 1428750 w 2903029"/>
                <a:gd name="connsiteY3" fmla="*/ 472440 h 785322"/>
                <a:gd name="connsiteX4" fmla="*/ 1375410 w 2903029"/>
                <a:gd name="connsiteY4" fmla="*/ 681990 h 785322"/>
                <a:gd name="connsiteX5" fmla="*/ 1181100 w 2903029"/>
                <a:gd name="connsiteY5" fmla="*/ 784860 h 785322"/>
                <a:gd name="connsiteX6" fmla="*/ 956310 w 2903029"/>
                <a:gd name="connsiteY6" fmla="*/ 739140 h 785322"/>
                <a:gd name="connsiteX7" fmla="*/ 872490 w 2903029"/>
                <a:gd name="connsiteY7" fmla="*/ 457200 h 785322"/>
                <a:gd name="connsiteX8" fmla="*/ 1093470 w 2903029"/>
                <a:gd name="connsiteY8" fmla="*/ 144780 h 785322"/>
                <a:gd name="connsiteX9" fmla="*/ 1870710 w 2903029"/>
                <a:gd name="connsiteY9" fmla="*/ 0 h 785322"/>
                <a:gd name="connsiteX10" fmla="*/ 2754630 w 2903029"/>
                <a:gd name="connsiteY10" fmla="*/ 167640 h 785322"/>
                <a:gd name="connsiteX11" fmla="*/ 2792730 w 2903029"/>
                <a:gd name="connsiteY11" fmla="*/ 190500 h 785322"/>
                <a:gd name="connsiteX12" fmla="*/ 2867025 w 2903029"/>
                <a:gd name="connsiteY12" fmla="*/ 255270 h 785322"/>
                <a:gd name="connsiteX13" fmla="*/ 2876550 w 2903029"/>
                <a:gd name="connsiteY13" fmla="*/ 297180 h 785322"/>
                <a:gd name="connsiteX0" fmla="*/ 0 w 2939415"/>
                <a:gd name="connsiteY0" fmla="*/ 304800 h 785322"/>
                <a:gd name="connsiteX1" fmla="*/ 499110 w 2939415"/>
                <a:gd name="connsiteY1" fmla="*/ 129540 h 785322"/>
                <a:gd name="connsiteX2" fmla="*/ 1268730 w 2939415"/>
                <a:gd name="connsiteY2" fmla="*/ 304800 h 785322"/>
                <a:gd name="connsiteX3" fmla="*/ 1428750 w 2939415"/>
                <a:gd name="connsiteY3" fmla="*/ 472440 h 785322"/>
                <a:gd name="connsiteX4" fmla="*/ 1375410 w 2939415"/>
                <a:gd name="connsiteY4" fmla="*/ 681990 h 785322"/>
                <a:gd name="connsiteX5" fmla="*/ 1181100 w 2939415"/>
                <a:gd name="connsiteY5" fmla="*/ 784860 h 785322"/>
                <a:gd name="connsiteX6" fmla="*/ 956310 w 2939415"/>
                <a:gd name="connsiteY6" fmla="*/ 739140 h 785322"/>
                <a:gd name="connsiteX7" fmla="*/ 872490 w 2939415"/>
                <a:gd name="connsiteY7" fmla="*/ 457200 h 785322"/>
                <a:gd name="connsiteX8" fmla="*/ 1093470 w 2939415"/>
                <a:gd name="connsiteY8" fmla="*/ 144780 h 785322"/>
                <a:gd name="connsiteX9" fmla="*/ 1870710 w 2939415"/>
                <a:gd name="connsiteY9" fmla="*/ 0 h 785322"/>
                <a:gd name="connsiteX10" fmla="*/ 2754630 w 2939415"/>
                <a:gd name="connsiteY10" fmla="*/ 167640 h 785322"/>
                <a:gd name="connsiteX11" fmla="*/ 2792730 w 2939415"/>
                <a:gd name="connsiteY11" fmla="*/ 190500 h 785322"/>
                <a:gd name="connsiteX12" fmla="*/ 2867025 w 2939415"/>
                <a:gd name="connsiteY12" fmla="*/ 255270 h 785322"/>
                <a:gd name="connsiteX13" fmla="*/ 2939415 w 2939415"/>
                <a:gd name="connsiteY13" fmla="*/ 361950 h 785322"/>
                <a:gd name="connsiteX0" fmla="*/ 0 w 2969895"/>
                <a:gd name="connsiteY0" fmla="*/ 304800 h 785322"/>
                <a:gd name="connsiteX1" fmla="*/ 499110 w 2969895"/>
                <a:gd name="connsiteY1" fmla="*/ 129540 h 785322"/>
                <a:gd name="connsiteX2" fmla="*/ 1268730 w 2969895"/>
                <a:gd name="connsiteY2" fmla="*/ 304800 h 785322"/>
                <a:gd name="connsiteX3" fmla="*/ 1428750 w 2969895"/>
                <a:gd name="connsiteY3" fmla="*/ 472440 h 785322"/>
                <a:gd name="connsiteX4" fmla="*/ 1375410 w 2969895"/>
                <a:gd name="connsiteY4" fmla="*/ 681990 h 785322"/>
                <a:gd name="connsiteX5" fmla="*/ 1181100 w 2969895"/>
                <a:gd name="connsiteY5" fmla="*/ 784860 h 785322"/>
                <a:gd name="connsiteX6" fmla="*/ 956310 w 2969895"/>
                <a:gd name="connsiteY6" fmla="*/ 739140 h 785322"/>
                <a:gd name="connsiteX7" fmla="*/ 872490 w 2969895"/>
                <a:gd name="connsiteY7" fmla="*/ 457200 h 785322"/>
                <a:gd name="connsiteX8" fmla="*/ 1093470 w 2969895"/>
                <a:gd name="connsiteY8" fmla="*/ 144780 h 785322"/>
                <a:gd name="connsiteX9" fmla="*/ 1870710 w 2969895"/>
                <a:gd name="connsiteY9" fmla="*/ 0 h 785322"/>
                <a:gd name="connsiteX10" fmla="*/ 2754630 w 2969895"/>
                <a:gd name="connsiteY10" fmla="*/ 167640 h 785322"/>
                <a:gd name="connsiteX11" fmla="*/ 2792730 w 2969895"/>
                <a:gd name="connsiteY11" fmla="*/ 190500 h 785322"/>
                <a:gd name="connsiteX12" fmla="*/ 2867025 w 2969895"/>
                <a:gd name="connsiteY12" fmla="*/ 255270 h 785322"/>
                <a:gd name="connsiteX13" fmla="*/ 2969895 w 2969895"/>
                <a:gd name="connsiteY13" fmla="*/ 365760 h 785322"/>
                <a:gd name="connsiteX0" fmla="*/ 0 w 2975610"/>
                <a:gd name="connsiteY0" fmla="*/ 304800 h 785322"/>
                <a:gd name="connsiteX1" fmla="*/ 499110 w 2975610"/>
                <a:gd name="connsiteY1" fmla="*/ 129540 h 785322"/>
                <a:gd name="connsiteX2" fmla="*/ 1268730 w 2975610"/>
                <a:gd name="connsiteY2" fmla="*/ 304800 h 785322"/>
                <a:gd name="connsiteX3" fmla="*/ 1428750 w 2975610"/>
                <a:gd name="connsiteY3" fmla="*/ 472440 h 785322"/>
                <a:gd name="connsiteX4" fmla="*/ 1375410 w 2975610"/>
                <a:gd name="connsiteY4" fmla="*/ 681990 h 785322"/>
                <a:gd name="connsiteX5" fmla="*/ 1181100 w 2975610"/>
                <a:gd name="connsiteY5" fmla="*/ 784860 h 785322"/>
                <a:gd name="connsiteX6" fmla="*/ 956310 w 2975610"/>
                <a:gd name="connsiteY6" fmla="*/ 739140 h 785322"/>
                <a:gd name="connsiteX7" fmla="*/ 872490 w 2975610"/>
                <a:gd name="connsiteY7" fmla="*/ 457200 h 785322"/>
                <a:gd name="connsiteX8" fmla="*/ 1093470 w 2975610"/>
                <a:gd name="connsiteY8" fmla="*/ 144780 h 785322"/>
                <a:gd name="connsiteX9" fmla="*/ 1870710 w 2975610"/>
                <a:gd name="connsiteY9" fmla="*/ 0 h 785322"/>
                <a:gd name="connsiteX10" fmla="*/ 2754630 w 2975610"/>
                <a:gd name="connsiteY10" fmla="*/ 167640 h 785322"/>
                <a:gd name="connsiteX11" fmla="*/ 2792730 w 2975610"/>
                <a:gd name="connsiteY11" fmla="*/ 190500 h 785322"/>
                <a:gd name="connsiteX12" fmla="*/ 2867025 w 2975610"/>
                <a:gd name="connsiteY12" fmla="*/ 255270 h 785322"/>
                <a:gd name="connsiteX13" fmla="*/ 2975610 w 2975610"/>
                <a:gd name="connsiteY13" fmla="*/ 365760 h 785322"/>
                <a:gd name="connsiteX0" fmla="*/ 0 w 2975610"/>
                <a:gd name="connsiteY0" fmla="*/ 304800 h 785322"/>
                <a:gd name="connsiteX1" fmla="*/ 499110 w 2975610"/>
                <a:gd name="connsiteY1" fmla="*/ 129540 h 785322"/>
                <a:gd name="connsiteX2" fmla="*/ 1268730 w 2975610"/>
                <a:gd name="connsiteY2" fmla="*/ 304800 h 785322"/>
                <a:gd name="connsiteX3" fmla="*/ 1428750 w 2975610"/>
                <a:gd name="connsiteY3" fmla="*/ 472440 h 785322"/>
                <a:gd name="connsiteX4" fmla="*/ 1375410 w 2975610"/>
                <a:gd name="connsiteY4" fmla="*/ 681990 h 785322"/>
                <a:gd name="connsiteX5" fmla="*/ 1181100 w 2975610"/>
                <a:gd name="connsiteY5" fmla="*/ 784860 h 785322"/>
                <a:gd name="connsiteX6" fmla="*/ 956310 w 2975610"/>
                <a:gd name="connsiteY6" fmla="*/ 739140 h 785322"/>
                <a:gd name="connsiteX7" fmla="*/ 872490 w 2975610"/>
                <a:gd name="connsiteY7" fmla="*/ 457200 h 785322"/>
                <a:gd name="connsiteX8" fmla="*/ 1093470 w 2975610"/>
                <a:gd name="connsiteY8" fmla="*/ 144780 h 785322"/>
                <a:gd name="connsiteX9" fmla="*/ 1870710 w 2975610"/>
                <a:gd name="connsiteY9" fmla="*/ 0 h 785322"/>
                <a:gd name="connsiteX10" fmla="*/ 2743200 w 2975610"/>
                <a:gd name="connsiteY10" fmla="*/ 163830 h 785322"/>
                <a:gd name="connsiteX11" fmla="*/ 2792730 w 2975610"/>
                <a:gd name="connsiteY11" fmla="*/ 190500 h 785322"/>
                <a:gd name="connsiteX12" fmla="*/ 2867025 w 2975610"/>
                <a:gd name="connsiteY12" fmla="*/ 255270 h 785322"/>
                <a:gd name="connsiteX13" fmla="*/ 2975610 w 2975610"/>
                <a:gd name="connsiteY13" fmla="*/ 365760 h 785322"/>
                <a:gd name="connsiteX0" fmla="*/ 0 w 2975610"/>
                <a:gd name="connsiteY0" fmla="*/ 304800 h 785322"/>
                <a:gd name="connsiteX1" fmla="*/ 499110 w 2975610"/>
                <a:gd name="connsiteY1" fmla="*/ 129540 h 785322"/>
                <a:gd name="connsiteX2" fmla="*/ 1268730 w 2975610"/>
                <a:gd name="connsiteY2" fmla="*/ 304800 h 785322"/>
                <a:gd name="connsiteX3" fmla="*/ 1428750 w 2975610"/>
                <a:gd name="connsiteY3" fmla="*/ 472440 h 785322"/>
                <a:gd name="connsiteX4" fmla="*/ 1375410 w 2975610"/>
                <a:gd name="connsiteY4" fmla="*/ 681990 h 785322"/>
                <a:gd name="connsiteX5" fmla="*/ 1181100 w 2975610"/>
                <a:gd name="connsiteY5" fmla="*/ 784860 h 785322"/>
                <a:gd name="connsiteX6" fmla="*/ 956310 w 2975610"/>
                <a:gd name="connsiteY6" fmla="*/ 739140 h 785322"/>
                <a:gd name="connsiteX7" fmla="*/ 872490 w 2975610"/>
                <a:gd name="connsiteY7" fmla="*/ 457200 h 785322"/>
                <a:gd name="connsiteX8" fmla="*/ 1093470 w 2975610"/>
                <a:gd name="connsiteY8" fmla="*/ 144780 h 785322"/>
                <a:gd name="connsiteX9" fmla="*/ 1870710 w 2975610"/>
                <a:gd name="connsiteY9" fmla="*/ 0 h 785322"/>
                <a:gd name="connsiteX10" fmla="*/ 2743200 w 2975610"/>
                <a:gd name="connsiteY10" fmla="*/ 163830 h 785322"/>
                <a:gd name="connsiteX11" fmla="*/ 2867025 w 2975610"/>
                <a:gd name="connsiteY11" fmla="*/ 255270 h 785322"/>
                <a:gd name="connsiteX12" fmla="*/ 2975610 w 2975610"/>
                <a:gd name="connsiteY12" fmla="*/ 365760 h 785322"/>
                <a:gd name="connsiteX0" fmla="*/ 0 w 2975610"/>
                <a:gd name="connsiteY0" fmla="*/ 304800 h 785322"/>
                <a:gd name="connsiteX1" fmla="*/ 499110 w 2975610"/>
                <a:gd name="connsiteY1" fmla="*/ 129540 h 785322"/>
                <a:gd name="connsiteX2" fmla="*/ 1268730 w 2975610"/>
                <a:gd name="connsiteY2" fmla="*/ 304800 h 785322"/>
                <a:gd name="connsiteX3" fmla="*/ 1428750 w 2975610"/>
                <a:gd name="connsiteY3" fmla="*/ 472440 h 785322"/>
                <a:gd name="connsiteX4" fmla="*/ 1375410 w 2975610"/>
                <a:gd name="connsiteY4" fmla="*/ 681990 h 785322"/>
                <a:gd name="connsiteX5" fmla="*/ 1181100 w 2975610"/>
                <a:gd name="connsiteY5" fmla="*/ 784860 h 785322"/>
                <a:gd name="connsiteX6" fmla="*/ 956310 w 2975610"/>
                <a:gd name="connsiteY6" fmla="*/ 739140 h 785322"/>
                <a:gd name="connsiteX7" fmla="*/ 872490 w 2975610"/>
                <a:gd name="connsiteY7" fmla="*/ 457200 h 785322"/>
                <a:gd name="connsiteX8" fmla="*/ 1093470 w 2975610"/>
                <a:gd name="connsiteY8" fmla="*/ 144780 h 785322"/>
                <a:gd name="connsiteX9" fmla="*/ 1870710 w 2975610"/>
                <a:gd name="connsiteY9" fmla="*/ 0 h 785322"/>
                <a:gd name="connsiteX10" fmla="*/ 2743200 w 2975610"/>
                <a:gd name="connsiteY10" fmla="*/ 163830 h 785322"/>
                <a:gd name="connsiteX11" fmla="*/ 2867025 w 2975610"/>
                <a:gd name="connsiteY11" fmla="*/ 255270 h 785322"/>
                <a:gd name="connsiteX12" fmla="*/ 2975610 w 2975610"/>
                <a:gd name="connsiteY12" fmla="*/ 365760 h 7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5610" h="785322">
                  <a:moveTo>
                    <a:pt x="0" y="304800"/>
                  </a:moveTo>
                  <a:cubicBezTo>
                    <a:pt x="94933" y="230188"/>
                    <a:pt x="285750" y="129540"/>
                    <a:pt x="499110" y="129540"/>
                  </a:cubicBezTo>
                  <a:cubicBezTo>
                    <a:pt x="824329" y="130404"/>
                    <a:pt x="995053" y="172415"/>
                    <a:pt x="1268730" y="304800"/>
                  </a:cubicBezTo>
                  <a:cubicBezTo>
                    <a:pt x="1382906" y="360030"/>
                    <a:pt x="1375410" y="416560"/>
                    <a:pt x="1428750" y="472440"/>
                  </a:cubicBezTo>
                  <a:cubicBezTo>
                    <a:pt x="1452880" y="524510"/>
                    <a:pt x="1416685" y="629920"/>
                    <a:pt x="1375410" y="681990"/>
                  </a:cubicBezTo>
                  <a:cubicBezTo>
                    <a:pt x="1334135" y="734060"/>
                    <a:pt x="1309581" y="753004"/>
                    <a:pt x="1181100" y="784860"/>
                  </a:cubicBezTo>
                  <a:cubicBezTo>
                    <a:pt x="1121867" y="781898"/>
                    <a:pt x="999498" y="800480"/>
                    <a:pt x="956310" y="739140"/>
                  </a:cubicBezTo>
                  <a:cubicBezTo>
                    <a:pt x="912495" y="676910"/>
                    <a:pt x="850267" y="670016"/>
                    <a:pt x="872490" y="457200"/>
                  </a:cubicBezTo>
                  <a:cubicBezTo>
                    <a:pt x="892847" y="262255"/>
                    <a:pt x="927100" y="220980"/>
                    <a:pt x="1093470" y="144780"/>
                  </a:cubicBezTo>
                  <a:cubicBezTo>
                    <a:pt x="1259840" y="68580"/>
                    <a:pt x="1508918" y="4119"/>
                    <a:pt x="1870710" y="0"/>
                  </a:cubicBezTo>
                  <a:cubicBezTo>
                    <a:pt x="2312122" y="33933"/>
                    <a:pt x="2581853" y="105947"/>
                    <a:pt x="2743200" y="163830"/>
                  </a:cubicBezTo>
                  <a:cubicBezTo>
                    <a:pt x="2814002" y="189230"/>
                    <a:pt x="2828290" y="221615"/>
                    <a:pt x="2867025" y="255270"/>
                  </a:cubicBezTo>
                  <a:cubicBezTo>
                    <a:pt x="2952779" y="347128"/>
                    <a:pt x="2954708" y="344858"/>
                    <a:pt x="2975610" y="365760"/>
                  </a:cubicBezTo>
                </a:path>
              </a:pathLst>
            </a:custGeom>
            <a:noFill/>
            <a:ln w="28575">
              <a:prstDash val="dash"/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2C4D27-5157-3F75-8356-B69BF56E7816}"/>
              </a:ext>
            </a:extLst>
          </p:cNvPr>
          <p:cNvSpPr txBox="1"/>
          <p:nvPr/>
        </p:nvSpPr>
        <p:spPr>
          <a:xfrm>
            <a:off x="7555357" y="3300362"/>
            <a:ext cx="20688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err="1"/>
              <a:t>agilio</a:t>
            </a:r>
            <a:r>
              <a:rPr lang="en-US" sz="2000" b="1" dirty="0" err="1"/>
              <a:t>_spec.h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164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33D44-60DF-06D8-40AB-FFAE6F46A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9A31-8D73-C378-0C44-B74032BC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B6B1-0CD3-E3CB-25C1-27E2F114E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Target agonistic programming interfaces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Event handler-graph-based </a:t>
            </a:r>
            <a:r>
              <a:rPr lang="el-GR" sz="3200" b="1" dirty="0">
                <a:solidFill>
                  <a:srgbClr val="0070C0"/>
                </a:solidFill>
              </a:rPr>
              <a:t>α</a:t>
            </a:r>
            <a:r>
              <a:rPr lang="en-US" sz="3200" b="1" dirty="0">
                <a:solidFill>
                  <a:srgbClr val="0070C0"/>
                </a:solidFill>
              </a:rPr>
              <a:t>IR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Auto parallelization optimization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Evaluation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3DA7C-1559-4252-D4CE-E6FED55F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D37973-7C9E-418E-BDE0-B67F3BEF7F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85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E100B-77D8-11D4-F74D-7F306F329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8E1DADC7-D2CA-0266-8EAF-542021A93FB9}"/>
              </a:ext>
            </a:extLst>
          </p:cNvPr>
          <p:cNvGrpSpPr/>
          <p:nvPr/>
        </p:nvGrpSpPr>
        <p:grpSpPr>
          <a:xfrm>
            <a:off x="766112" y="3442710"/>
            <a:ext cx="2579715" cy="1287403"/>
            <a:chOff x="4664506" y="4307531"/>
            <a:chExt cx="2579715" cy="128740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1C645BC-CF83-D865-6CFB-F2CAE60FD3B2}"/>
                </a:ext>
              </a:extLst>
            </p:cNvPr>
            <p:cNvGrpSpPr/>
            <p:nvPr/>
          </p:nvGrpSpPr>
          <p:grpSpPr>
            <a:xfrm>
              <a:off x="5704004" y="4307531"/>
              <a:ext cx="385311" cy="1287403"/>
              <a:chOff x="6375722" y="2961923"/>
              <a:chExt cx="548118" cy="151449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11416B3-2B82-8D73-9BF1-FB850A7A2174}"/>
                  </a:ext>
                </a:extLst>
              </p:cNvPr>
              <p:cNvSpPr/>
              <p:nvPr/>
            </p:nvSpPr>
            <p:spPr>
              <a:xfrm>
                <a:off x="6375722" y="2961923"/>
                <a:ext cx="548117" cy="399069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C376317-C8FF-412E-3AA2-813D63BBBA48}"/>
                  </a:ext>
                </a:extLst>
              </p:cNvPr>
              <p:cNvSpPr/>
              <p:nvPr/>
            </p:nvSpPr>
            <p:spPr>
              <a:xfrm>
                <a:off x="6375722" y="4077354"/>
                <a:ext cx="548118" cy="399067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6838B27-8F71-D3C4-5C33-F0152E184ED1}"/>
                </a:ext>
              </a:extLst>
            </p:cNvPr>
            <p:cNvGrpSpPr/>
            <p:nvPr/>
          </p:nvGrpSpPr>
          <p:grpSpPr>
            <a:xfrm>
              <a:off x="4664506" y="4736148"/>
              <a:ext cx="596184" cy="307777"/>
              <a:chOff x="7643684" y="1268683"/>
              <a:chExt cx="596184" cy="30777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9F1FF7B-D871-B1BD-3F2A-BE9DD4752B84}"/>
                  </a:ext>
                </a:extLst>
              </p:cNvPr>
              <p:cNvSpPr/>
              <p:nvPr/>
            </p:nvSpPr>
            <p:spPr>
              <a:xfrm>
                <a:off x="7643684" y="1299343"/>
                <a:ext cx="542839" cy="2511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AA26F8-C5A4-AFD7-BD0C-9F0594927E6E}"/>
                  </a:ext>
                </a:extLst>
              </p:cNvPr>
              <p:cNvSpPr txBox="1"/>
              <p:nvPr/>
            </p:nvSpPr>
            <p:spPr>
              <a:xfrm>
                <a:off x="7643684" y="1268683"/>
                <a:ext cx="59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MAC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A20410-7F11-7E48-3AC9-FAA5A855DA2D}"/>
                </a:ext>
              </a:extLst>
            </p:cNvPr>
            <p:cNvGrpSpPr/>
            <p:nvPr/>
          </p:nvGrpSpPr>
          <p:grpSpPr>
            <a:xfrm>
              <a:off x="6648037" y="4736148"/>
              <a:ext cx="596184" cy="307777"/>
              <a:chOff x="9337224" y="4132660"/>
              <a:chExt cx="596184" cy="307777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80CCE1C-6DFD-5EBB-54F9-CE52466A01B5}"/>
                  </a:ext>
                </a:extLst>
              </p:cNvPr>
              <p:cNvSpPr/>
              <p:nvPr/>
            </p:nvSpPr>
            <p:spPr>
              <a:xfrm>
                <a:off x="9337224" y="4163320"/>
                <a:ext cx="542839" cy="2511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4A33057-1683-BCF4-3BFA-0454C91DC5E5}"/>
                  </a:ext>
                </a:extLst>
              </p:cNvPr>
              <p:cNvSpPr txBox="1"/>
              <p:nvPr/>
            </p:nvSpPr>
            <p:spPr>
              <a:xfrm>
                <a:off x="9337224" y="4132660"/>
                <a:ext cx="59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DMA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75C677-105A-0940-327B-D0915D93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α</a:t>
            </a:r>
            <a:r>
              <a:rPr lang="en-US" sz="3600" dirty="0"/>
              <a:t>IR Design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D8F229D2-A613-7563-C64E-1966DDB6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415F1-A2DD-726E-31BD-2E07CE7749CF}"/>
              </a:ext>
            </a:extLst>
          </p:cNvPr>
          <p:cNvSpPr txBox="1"/>
          <p:nvPr/>
        </p:nvSpPr>
        <p:spPr>
          <a:xfrm>
            <a:off x="838200" y="1438677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common representation captures parallel execution patterns on NICs.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0FE0D5-46EB-ED68-9F10-6A255FC9E2C0}"/>
              </a:ext>
            </a:extLst>
          </p:cNvPr>
          <p:cNvSpPr txBox="1"/>
          <p:nvPr/>
        </p:nvSpPr>
        <p:spPr>
          <a:xfrm>
            <a:off x="425765" y="2141812"/>
            <a:ext cx="327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Type 1: Packet Parallelism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311D8C-1284-E625-8EC9-B6AF62EB7FBF}"/>
              </a:ext>
            </a:extLst>
          </p:cNvPr>
          <p:cNvGrpSpPr/>
          <p:nvPr/>
        </p:nvGrpSpPr>
        <p:grpSpPr>
          <a:xfrm>
            <a:off x="1597532" y="2640687"/>
            <a:ext cx="848696" cy="1750198"/>
            <a:chOff x="1597532" y="2640687"/>
            <a:chExt cx="848696" cy="175019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4E51DA-6569-0230-6F37-AA286058EE99}"/>
                </a:ext>
              </a:extLst>
            </p:cNvPr>
            <p:cNvGrpSpPr/>
            <p:nvPr/>
          </p:nvGrpSpPr>
          <p:grpSpPr>
            <a:xfrm>
              <a:off x="1597532" y="2723500"/>
              <a:ext cx="848696" cy="1667385"/>
              <a:chOff x="5495926" y="3588321"/>
              <a:chExt cx="848696" cy="1667385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55FDEA1-4398-CD3C-8DC3-41E1FDCCA3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1750" y="4098372"/>
                <a:ext cx="0" cy="115733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4264E7E-5DE5-DD0A-E59B-5CCA3D83A169}"/>
                  </a:ext>
                </a:extLst>
              </p:cNvPr>
              <p:cNvSpPr/>
              <p:nvPr/>
            </p:nvSpPr>
            <p:spPr>
              <a:xfrm>
                <a:off x="5495926" y="3588321"/>
                <a:ext cx="848696" cy="51005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07D84741-786C-E7BD-473F-4C30A4CF5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6600" y="4098372"/>
                <a:ext cx="0" cy="22176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Graphic 3" descr="Table outline">
              <a:extLst>
                <a:ext uri="{FF2B5EF4-FFF2-40B4-BE49-F238E27FC236}">
                  <a16:creationId xmlns:a16="http://schemas.microsoft.com/office/drawing/2014/main" id="{30CE241B-03D0-322E-3350-DA911FF01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09199" y="2640687"/>
              <a:ext cx="639627" cy="639627"/>
            </a:xfrm>
            <a:prstGeom prst="rect">
              <a:avLst/>
            </a:prstGeom>
          </p:spPr>
        </p:pic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C96551D3-1EDF-1F45-5A0B-FEBB3CF9E30D}"/>
              </a:ext>
            </a:extLst>
          </p:cNvPr>
          <p:cNvGrpSpPr/>
          <p:nvPr/>
        </p:nvGrpSpPr>
        <p:grpSpPr>
          <a:xfrm>
            <a:off x="4470924" y="3442709"/>
            <a:ext cx="2579715" cy="1287403"/>
            <a:chOff x="4664506" y="4307531"/>
            <a:chExt cx="2579715" cy="1287403"/>
          </a:xfrm>
        </p:grpSpPr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5D89833F-2262-4FF9-253F-38A760071D1D}"/>
                </a:ext>
              </a:extLst>
            </p:cNvPr>
            <p:cNvGrpSpPr/>
            <p:nvPr/>
          </p:nvGrpSpPr>
          <p:grpSpPr>
            <a:xfrm>
              <a:off x="5704004" y="4307531"/>
              <a:ext cx="385311" cy="1287403"/>
              <a:chOff x="6375722" y="2961923"/>
              <a:chExt cx="548118" cy="1514498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CDD5D198-EB8B-4EE8-B413-8122D450D504}"/>
                  </a:ext>
                </a:extLst>
              </p:cNvPr>
              <p:cNvSpPr/>
              <p:nvPr/>
            </p:nvSpPr>
            <p:spPr>
              <a:xfrm>
                <a:off x="6375722" y="4077354"/>
                <a:ext cx="548118" cy="399067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194CDDD7-D6D9-C49B-2D96-0D1179C99D7F}"/>
                  </a:ext>
                </a:extLst>
              </p:cNvPr>
              <p:cNvSpPr/>
              <p:nvPr/>
            </p:nvSpPr>
            <p:spPr>
              <a:xfrm>
                <a:off x="6375722" y="2961923"/>
                <a:ext cx="548117" cy="399069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53" name="Group 1052">
              <a:extLst>
                <a:ext uri="{FF2B5EF4-FFF2-40B4-BE49-F238E27FC236}">
                  <a16:creationId xmlns:a16="http://schemas.microsoft.com/office/drawing/2014/main" id="{19B55624-A0FB-72A9-6D0E-B7569B6B1C5B}"/>
                </a:ext>
              </a:extLst>
            </p:cNvPr>
            <p:cNvGrpSpPr/>
            <p:nvPr/>
          </p:nvGrpSpPr>
          <p:grpSpPr>
            <a:xfrm>
              <a:off x="4664506" y="4736148"/>
              <a:ext cx="596184" cy="307777"/>
              <a:chOff x="7643684" y="1268683"/>
              <a:chExt cx="596184" cy="307777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D7262680-75C4-8C65-A569-CC8F034EA960}"/>
                  </a:ext>
                </a:extLst>
              </p:cNvPr>
              <p:cNvSpPr/>
              <p:nvPr/>
            </p:nvSpPr>
            <p:spPr>
              <a:xfrm>
                <a:off x="7643684" y="1299343"/>
                <a:ext cx="542839" cy="2511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58" name="TextBox 1057">
                <a:extLst>
                  <a:ext uri="{FF2B5EF4-FFF2-40B4-BE49-F238E27FC236}">
                    <a16:creationId xmlns:a16="http://schemas.microsoft.com/office/drawing/2014/main" id="{0AF84CFE-4D6C-B9CB-4CD8-BC9AE0F2BADA}"/>
                  </a:ext>
                </a:extLst>
              </p:cNvPr>
              <p:cNvSpPr txBox="1"/>
              <p:nvPr/>
            </p:nvSpPr>
            <p:spPr>
              <a:xfrm>
                <a:off x="7643684" y="1268683"/>
                <a:ext cx="59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MAC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id="{A2071823-ED61-F3E2-310E-1BA973C73ACB}"/>
                </a:ext>
              </a:extLst>
            </p:cNvPr>
            <p:cNvGrpSpPr/>
            <p:nvPr/>
          </p:nvGrpSpPr>
          <p:grpSpPr>
            <a:xfrm>
              <a:off x="6648037" y="4736148"/>
              <a:ext cx="596184" cy="307777"/>
              <a:chOff x="9337224" y="4132660"/>
              <a:chExt cx="596184" cy="307777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18BF6696-2EC9-C117-B3E4-E7F8E09AF602}"/>
                  </a:ext>
                </a:extLst>
              </p:cNvPr>
              <p:cNvSpPr/>
              <p:nvPr/>
            </p:nvSpPr>
            <p:spPr>
              <a:xfrm>
                <a:off x="9337224" y="4163320"/>
                <a:ext cx="542839" cy="2511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56" name="TextBox 1055">
                <a:extLst>
                  <a:ext uri="{FF2B5EF4-FFF2-40B4-BE49-F238E27FC236}">
                    <a16:creationId xmlns:a16="http://schemas.microsoft.com/office/drawing/2014/main" id="{1FBBFCA6-B19C-3F48-8040-62B025F9C8DE}"/>
                  </a:ext>
                </a:extLst>
              </p:cNvPr>
              <p:cNvSpPr txBox="1"/>
              <p:nvPr/>
            </p:nvSpPr>
            <p:spPr>
              <a:xfrm>
                <a:off x="9337224" y="4132660"/>
                <a:ext cx="59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DMA</a:t>
                </a:r>
              </a:p>
            </p:txBody>
          </p:sp>
        </p:grpSp>
      </p:grpSp>
      <p:sp>
        <p:nvSpPr>
          <p:cNvPr id="1082" name="TextBox 1081">
            <a:extLst>
              <a:ext uri="{FF2B5EF4-FFF2-40B4-BE49-F238E27FC236}">
                <a16:creationId xmlns:a16="http://schemas.microsoft.com/office/drawing/2014/main" id="{BC8ED32A-CB08-4855-C2DC-936582AB0B6C}"/>
              </a:ext>
            </a:extLst>
          </p:cNvPr>
          <p:cNvSpPr txBox="1"/>
          <p:nvPr/>
        </p:nvSpPr>
        <p:spPr>
          <a:xfrm>
            <a:off x="4132554" y="2141812"/>
            <a:ext cx="3276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Type 2: Flow Parallelism</a:t>
            </a:r>
          </a:p>
        </p:txBody>
      </p: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59DC3E3D-3C04-25A1-4A72-916999CAD1CF}"/>
              </a:ext>
            </a:extLst>
          </p:cNvPr>
          <p:cNvGrpSpPr/>
          <p:nvPr/>
        </p:nvGrpSpPr>
        <p:grpSpPr>
          <a:xfrm>
            <a:off x="8086204" y="4028350"/>
            <a:ext cx="3253051" cy="353037"/>
            <a:chOff x="4618710" y="4554147"/>
            <a:chExt cx="3253051" cy="353037"/>
          </a:xfrm>
        </p:grpSpPr>
        <p:grpSp>
          <p:nvGrpSpPr>
            <p:cNvPr id="1085" name="Group 1084">
              <a:extLst>
                <a:ext uri="{FF2B5EF4-FFF2-40B4-BE49-F238E27FC236}">
                  <a16:creationId xmlns:a16="http://schemas.microsoft.com/office/drawing/2014/main" id="{65E35502-BEF7-9DFD-28A3-4A815F02D7E9}"/>
                </a:ext>
              </a:extLst>
            </p:cNvPr>
            <p:cNvGrpSpPr/>
            <p:nvPr/>
          </p:nvGrpSpPr>
          <p:grpSpPr>
            <a:xfrm>
              <a:off x="5628081" y="4554147"/>
              <a:ext cx="1286470" cy="345907"/>
              <a:chOff x="6417752" y="3397334"/>
              <a:chExt cx="1830036" cy="406925"/>
            </a:xfrm>
          </p:grpSpPr>
          <p:sp>
            <p:nvSpPr>
              <p:cNvPr id="1092" name="Rectangle 1091">
                <a:extLst>
                  <a:ext uri="{FF2B5EF4-FFF2-40B4-BE49-F238E27FC236}">
                    <a16:creationId xmlns:a16="http://schemas.microsoft.com/office/drawing/2014/main" id="{5F5A0ED2-C101-58B9-54F7-E3E355FD2992}"/>
                  </a:ext>
                </a:extLst>
              </p:cNvPr>
              <p:cNvSpPr/>
              <p:nvPr/>
            </p:nvSpPr>
            <p:spPr>
              <a:xfrm>
                <a:off x="7699672" y="3397334"/>
                <a:ext cx="548116" cy="399067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3" name="Rectangle 1092">
                <a:extLst>
                  <a:ext uri="{FF2B5EF4-FFF2-40B4-BE49-F238E27FC236}">
                    <a16:creationId xmlns:a16="http://schemas.microsoft.com/office/drawing/2014/main" id="{62865FEB-B1B0-49BC-AAB7-90C2A77BD543}"/>
                  </a:ext>
                </a:extLst>
              </p:cNvPr>
              <p:cNvSpPr/>
              <p:nvPr/>
            </p:nvSpPr>
            <p:spPr>
              <a:xfrm>
                <a:off x="6417752" y="3405192"/>
                <a:ext cx="548115" cy="399067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86" name="Group 1085">
              <a:extLst>
                <a:ext uri="{FF2B5EF4-FFF2-40B4-BE49-F238E27FC236}">
                  <a16:creationId xmlns:a16="http://schemas.microsoft.com/office/drawing/2014/main" id="{BF1C55CF-3066-094B-5505-3FEBB54AFB4C}"/>
                </a:ext>
              </a:extLst>
            </p:cNvPr>
            <p:cNvGrpSpPr/>
            <p:nvPr/>
          </p:nvGrpSpPr>
          <p:grpSpPr>
            <a:xfrm>
              <a:off x="4618710" y="4586160"/>
              <a:ext cx="596184" cy="307777"/>
              <a:chOff x="8178818" y="1275195"/>
              <a:chExt cx="596184" cy="307777"/>
            </a:xfrm>
          </p:grpSpPr>
          <p:sp>
            <p:nvSpPr>
              <p:cNvPr id="1090" name="Rectangle 1089">
                <a:extLst>
                  <a:ext uri="{FF2B5EF4-FFF2-40B4-BE49-F238E27FC236}">
                    <a16:creationId xmlns:a16="http://schemas.microsoft.com/office/drawing/2014/main" id="{B4F83472-9D0A-AC03-B07C-5B8DDAD78CE3}"/>
                  </a:ext>
                </a:extLst>
              </p:cNvPr>
              <p:cNvSpPr/>
              <p:nvPr/>
            </p:nvSpPr>
            <p:spPr>
              <a:xfrm>
                <a:off x="8178818" y="1303491"/>
                <a:ext cx="542839" cy="2511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91" name="TextBox 1090">
                <a:extLst>
                  <a:ext uri="{FF2B5EF4-FFF2-40B4-BE49-F238E27FC236}">
                    <a16:creationId xmlns:a16="http://schemas.microsoft.com/office/drawing/2014/main" id="{2BF34150-4C86-5513-D40C-24F76B385180}"/>
                  </a:ext>
                </a:extLst>
              </p:cNvPr>
              <p:cNvSpPr txBox="1"/>
              <p:nvPr/>
            </p:nvSpPr>
            <p:spPr>
              <a:xfrm>
                <a:off x="8178818" y="1275195"/>
                <a:ext cx="59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MAC</a:t>
                </a:r>
              </a:p>
            </p:txBody>
          </p:sp>
        </p:grpSp>
        <p:grpSp>
          <p:nvGrpSpPr>
            <p:cNvPr id="1087" name="Group 1086">
              <a:extLst>
                <a:ext uri="{FF2B5EF4-FFF2-40B4-BE49-F238E27FC236}">
                  <a16:creationId xmlns:a16="http://schemas.microsoft.com/office/drawing/2014/main" id="{867F560C-97F0-EADB-0CEF-85E6FC04C6B3}"/>
                </a:ext>
              </a:extLst>
            </p:cNvPr>
            <p:cNvGrpSpPr/>
            <p:nvPr/>
          </p:nvGrpSpPr>
          <p:grpSpPr>
            <a:xfrm>
              <a:off x="7275577" y="4599407"/>
              <a:ext cx="596184" cy="307777"/>
              <a:chOff x="9931569" y="3732029"/>
              <a:chExt cx="596184" cy="307777"/>
            </a:xfrm>
          </p:grpSpPr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1617CBD1-3D7D-9AF9-4337-6D75BE1B5914}"/>
                  </a:ext>
                </a:extLst>
              </p:cNvPr>
              <p:cNvSpPr/>
              <p:nvPr/>
            </p:nvSpPr>
            <p:spPr>
              <a:xfrm>
                <a:off x="9933808" y="3760259"/>
                <a:ext cx="542839" cy="2511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089" name="TextBox 1088">
                <a:extLst>
                  <a:ext uri="{FF2B5EF4-FFF2-40B4-BE49-F238E27FC236}">
                    <a16:creationId xmlns:a16="http://schemas.microsoft.com/office/drawing/2014/main" id="{CE154F01-900D-51BF-848D-DED5401B7F78}"/>
                  </a:ext>
                </a:extLst>
              </p:cNvPr>
              <p:cNvSpPr txBox="1"/>
              <p:nvPr/>
            </p:nvSpPr>
            <p:spPr>
              <a:xfrm>
                <a:off x="9931569" y="3732029"/>
                <a:ext cx="5961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DMA</a:t>
                </a:r>
              </a:p>
            </p:txBody>
          </p:sp>
        </p:grpSp>
      </p:grpSp>
      <p:pic>
        <p:nvPicPr>
          <p:cNvPr id="1097" name="Picture 1096" descr="A black background with orange squares&#10;&#10;Description automatically generated">
            <a:extLst>
              <a:ext uri="{FF2B5EF4-FFF2-40B4-BE49-F238E27FC236}">
                <a16:creationId xmlns:a16="http://schemas.microsoft.com/office/drawing/2014/main" id="{71D0C0A2-75EF-E8A3-1145-DE020D5E6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 t="32559" r="37003" b="38262"/>
          <a:stretch/>
        </p:blipFill>
        <p:spPr>
          <a:xfrm>
            <a:off x="7958376" y="3351444"/>
            <a:ext cx="3328022" cy="1334076"/>
          </a:xfrm>
          <a:prstGeom prst="rect">
            <a:avLst/>
          </a:prstGeom>
        </p:spPr>
      </p:pic>
      <p:sp>
        <p:nvSpPr>
          <p:cNvPr id="1098" name="TextBox 1097">
            <a:extLst>
              <a:ext uri="{FF2B5EF4-FFF2-40B4-BE49-F238E27FC236}">
                <a16:creationId xmlns:a16="http://schemas.microsoft.com/office/drawing/2014/main" id="{3B5B996B-03C4-50D0-807A-B1299CE8581E}"/>
              </a:ext>
            </a:extLst>
          </p:cNvPr>
          <p:cNvSpPr txBox="1"/>
          <p:nvPr/>
        </p:nvSpPr>
        <p:spPr>
          <a:xfrm>
            <a:off x="8020625" y="2141812"/>
            <a:ext cx="3679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Type 3: Pipeline Parallelism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3365A6-1E5D-E016-73CC-C90ABBE5F1EF}"/>
              </a:ext>
            </a:extLst>
          </p:cNvPr>
          <p:cNvGrpSpPr/>
          <p:nvPr/>
        </p:nvGrpSpPr>
        <p:grpSpPr>
          <a:xfrm>
            <a:off x="9797808" y="3108748"/>
            <a:ext cx="784859" cy="919602"/>
            <a:chOff x="9797808" y="3108748"/>
            <a:chExt cx="784859" cy="919602"/>
          </a:xfrm>
        </p:grpSpPr>
        <p:grpSp>
          <p:nvGrpSpPr>
            <p:cNvPr id="1094" name="Group 1093">
              <a:extLst>
                <a:ext uri="{FF2B5EF4-FFF2-40B4-BE49-F238E27FC236}">
                  <a16:creationId xmlns:a16="http://schemas.microsoft.com/office/drawing/2014/main" id="{BFCC9515-F6C7-FEDA-13FC-EBAC0348881A}"/>
                </a:ext>
              </a:extLst>
            </p:cNvPr>
            <p:cNvGrpSpPr/>
            <p:nvPr/>
          </p:nvGrpSpPr>
          <p:grpSpPr>
            <a:xfrm>
              <a:off x="9797808" y="3169904"/>
              <a:ext cx="784859" cy="858446"/>
              <a:chOff x="6330314" y="3695701"/>
              <a:chExt cx="784859" cy="858446"/>
            </a:xfrm>
          </p:grpSpPr>
          <p:sp>
            <p:nvSpPr>
              <p:cNvPr id="1095" name="Rectangle 1094">
                <a:extLst>
                  <a:ext uri="{FF2B5EF4-FFF2-40B4-BE49-F238E27FC236}">
                    <a16:creationId xmlns:a16="http://schemas.microsoft.com/office/drawing/2014/main" id="{4AE12995-6900-B599-59F9-6E5D28398605}"/>
                  </a:ext>
                </a:extLst>
              </p:cNvPr>
              <p:cNvSpPr/>
              <p:nvPr/>
            </p:nvSpPr>
            <p:spPr>
              <a:xfrm>
                <a:off x="6330314" y="3695701"/>
                <a:ext cx="784859" cy="5173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96" name="Straight Arrow Connector 1095">
                <a:extLst>
                  <a:ext uri="{FF2B5EF4-FFF2-40B4-BE49-F238E27FC236}">
                    <a16:creationId xmlns:a16="http://schemas.microsoft.com/office/drawing/2014/main" id="{8E6FD835-680F-6413-31C7-53F20CF5C587}"/>
                  </a:ext>
                </a:extLst>
              </p:cNvPr>
              <p:cNvCxnSpPr/>
              <p:nvPr/>
            </p:nvCxnSpPr>
            <p:spPr>
              <a:xfrm>
                <a:off x="6733110" y="4228537"/>
                <a:ext cx="0" cy="3256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99" name="Graphic 1098" descr="Table outline">
              <a:extLst>
                <a:ext uri="{FF2B5EF4-FFF2-40B4-BE49-F238E27FC236}">
                  <a16:creationId xmlns:a16="http://schemas.microsoft.com/office/drawing/2014/main" id="{407DDD0C-F1AE-D84E-F072-FC2E32179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8207" y="3108748"/>
              <a:ext cx="639627" cy="63962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FDB12B-15D7-1224-6D53-6DBD3EAC2AE8}"/>
              </a:ext>
            </a:extLst>
          </p:cNvPr>
          <p:cNvGrpSpPr/>
          <p:nvPr/>
        </p:nvGrpSpPr>
        <p:grpSpPr>
          <a:xfrm>
            <a:off x="4565688" y="3340279"/>
            <a:ext cx="1921809" cy="1338607"/>
            <a:chOff x="4565688" y="3340279"/>
            <a:chExt cx="1921809" cy="1338607"/>
          </a:xfrm>
        </p:grpSpPr>
        <p:grpSp>
          <p:nvGrpSpPr>
            <p:cNvPr id="1076" name="Group 1075">
              <a:extLst>
                <a:ext uri="{FF2B5EF4-FFF2-40B4-BE49-F238E27FC236}">
                  <a16:creationId xmlns:a16="http://schemas.microsoft.com/office/drawing/2014/main" id="{D7C6C922-1491-EDF9-4D79-30B992DF3BB1}"/>
                </a:ext>
              </a:extLst>
            </p:cNvPr>
            <p:cNvGrpSpPr/>
            <p:nvPr/>
          </p:nvGrpSpPr>
          <p:grpSpPr>
            <a:xfrm>
              <a:off x="4600305" y="3340279"/>
              <a:ext cx="864597" cy="460770"/>
              <a:chOff x="4793887" y="4205101"/>
              <a:chExt cx="864597" cy="460770"/>
            </a:xfrm>
          </p:grpSpPr>
          <p:sp>
            <p:nvSpPr>
              <p:cNvPr id="1077" name="Arrow: Up 1076">
                <a:extLst>
                  <a:ext uri="{FF2B5EF4-FFF2-40B4-BE49-F238E27FC236}">
                    <a16:creationId xmlns:a16="http://schemas.microsoft.com/office/drawing/2014/main" id="{A80F77FA-E055-9066-AE7C-3627409DE562}"/>
                  </a:ext>
                </a:extLst>
              </p:cNvPr>
              <p:cNvSpPr/>
              <p:nvPr/>
            </p:nvSpPr>
            <p:spPr>
              <a:xfrm rot="3704309">
                <a:off x="5292850" y="4300236"/>
                <a:ext cx="182880" cy="548389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8" name="TextBox 1077">
                <a:extLst>
                  <a:ext uri="{FF2B5EF4-FFF2-40B4-BE49-F238E27FC236}">
                    <a16:creationId xmlns:a16="http://schemas.microsoft.com/office/drawing/2014/main" id="{63278A75-4EBE-8678-9115-3FC70472EFE8}"/>
                  </a:ext>
                </a:extLst>
              </p:cNvPr>
              <p:cNvSpPr txBox="1"/>
              <p:nvPr/>
            </p:nvSpPr>
            <p:spPr>
              <a:xfrm>
                <a:off x="4793887" y="4205101"/>
                <a:ext cx="746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Flow1</a:t>
                </a:r>
              </a:p>
            </p:txBody>
          </p:sp>
        </p:grpSp>
        <p:grpSp>
          <p:nvGrpSpPr>
            <p:cNvPr id="1079" name="Group 1078">
              <a:extLst>
                <a:ext uri="{FF2B5EF4-FFF2-40B4-BE49-F238E27FC236}">
                  <a16:creationId xmlns:a16="http://schemas.microsoft.com/office/drawing/2014/main" id="{7CCD0513-8EE1-6976-CAB9-D91C4156EA91}"/>
                </a:ext>
              </a:extLst>
            </p:cNvPr>
            <p:cNvGrpSpPr/>
            <p:nvPr/>
          </p:nvGrpSpPr>
          <p:grpSpPr>
            <a:xfrm>
              <a:off x="4565688" y="4282759"/>
              <a:ext cx="901665" cy="396127"/>
              <a:chOff x="4759270" y="5147581"/>
              <a:chExt cx="901665" cy="396127"/>
            </a:xfrm>
          </p:grpSpPr>
          <p:sp>
            <p:nvSpPr>
              <p:cNvPr id="1080" name="Arrow: Up 1079">
                <a:extLst>
                  <a:ext uri="{FF2B5EF4-FFF2-40B4-BE49-F238E27FC236}">
                    <a16:creationId xmlns:a16="http://schemas.microsoft.com/office/drawing/2014/main" id="{E9FCD583-A87E-312C-7EC8-F30BD958D4F5}"/>
                  </a:ext>
                </a:extLst>
              </p:cNvPr>
              <p:cNvSpPr/>
              <p:nvPr/>
            </p:nvSpPr>
            <p:spPr>
              <a:xfrm rot="7247357">
                <a:off x="5295301" y="4964826"/>
                <a:ext cx="182880" cy="548389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1" name="TextBox 1080">
                <a:extLst>
                  <a:ext uri="{FF2B5EF4-FFF2-40B4-BE49-F238E27FC236}">
                    <a16:creationId xmlns:a16="http://schemas.microsoft.com/office/drawing/2014/main" id="{B2FC440F-D083-54A9-C749-ACD9066FF4F1}"/>
                  </a:ext>
                </a:extLst>
              </p:cNvPr>
              <p:cNvSpPr txBox="1"/>
              <p:nvPr/>
            </p:nvSpPr>
            <p:spPr>
              <a:xfrm>
                <a:off x="4759270" y="5174376"/>
                <a:ext cx="746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Flow2</a:t>
                </a:r>
              </a:p>
            </p:txBody>
          </p:sp>
        </p:grpSp>
        <p:sp>
          <p:nvSpPr>
            <p:cNvPr id="1100" name="Arrow: Up 1099">
              <a:extLst>
                <a:ext uri="{FF2B5EF4-FFF2-40B4-BE49-F238E27FC236}">
                  <a16:creationId xmlns:a16="http://schemas.microsoft.com/office/drawing/2014/main" id="{5AC8ED16-CC96-0E69-165B-C42989EC02CD}"/>
                </a:ext>
              </a:extLst>
            </p:cNvPr>
            <p:cNvSpPr/>
            <p:nvPr/>
          </p:nvSpPr>
          <p:spPr>
            <a:xfrm rot="7464655">
              <a:off x="6077783" y="3476413"/>
              <a:ext cx="182880" cy="548389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Arrow: Up 1100">
              <a:extLst>
                <a:ext uri="{FF2B5EF4-FFF2-40B4-BE49-F238E27FC236}">
                  <a16:creationId xmlns:a16="http://schemas.microsoft.com/office/drawing/2014/main" id="{047C3363-B202-908C-4C1E-62850FE53C1C}"/>
                </a:ext>
              </a:extLst>
            </p:cNvPr>
            <p:cNvSpPr/>
            <p:nvPr/>
          </p:nvSpPr>
          <p:spPr>
            <a:xfrm rot="3746413">
              <a:off x="6121863" y="4090488"/>
              <a:ext cx="182880" cy="548389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CF714F-C1E2-296C-20CB-F3F5CABD9E2A}"/>
              </a:ext>
            </a:extLst>
          </p:cNvPr>
          <p:cNvSpPr txBox="1"/>
          <p:nvPr/>
        </p:nvSpPr>
        <p:spPr>
          <a:xfrm>
            <a:off x="224264" y="5205145"/>
            <a:ext cx="338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Pros: </a:t>
            </a:r>
            <a:r>
              <a:rPr lang="en-US" dirty="0"/>
              <a:t>Maximizes parallelism.</a:t>
            </a:r>
          </a:p>
          <a:p>
            <a:r>
              <a:rPr lang="en-US" b="1" dirty="0">
                <a:solidFill>
                  <a:srgbClr val="C00000"/>
                </a:solidFill>
              </a:rPr>
              <a:t>Cons: </a:t>
            </a:r>
            <a:r>
              <a:rPr lang="en-US" dirty="0"/>
              <a:t>Requires synchronization for state.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66B77-AB6C-F55D-04B9-7A677D518DCA}"/>
              </a:ext>
            </a:extLst>
          </p:cNvPr>
          <p:cNvSpPr txBox="1"/>
          <p:nvPr/>
        </p:nvSpPr>
        <p:spPr>
          <a:xfrm>
            <a:off x="4054995" y="5623294"/>
            <a:ext cx="380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Pros: </a:t>
            </a:r>
            <a:r>
              <a:rPr lang="en-US" dirty="0"/>
              <a:t>No state synchronization. </a:t>
            </a:r>
          </a:p>
          <a:p>
            <a:r>
              <a:rPr lang="en-US" b="1" dirty="0">
                <a:solidFill>
                  <a:srgbClr val="C00000"/>
                </a:solidFill>
              </a:rPr>
              <a:t>Cons: </a:t>
            </a:r>
            <a:r>
              <a:rPr lang="en-US" dirty="0"/>
              <a:t>Does not support global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437C61-B03C-E298-43BC-4507D322728B}"/>
              </a:ext>
            </a:extLst>
          </p:cNvPr>
          <p:cNvSpPr txBox="1"/>
          <p:nvPr/>
        </p:nvSpPr>
        <p:spPr>
          <a:xfrm>
            <a:off x="8302146" y="5199477"/>
            <a:ext cx="357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Pros: </a:t>
            </a:r>
            <a:r>
              <a:rPr lang="en-US" dirty="0"/>
              <a:t>Supports global state.</a:t>
            </a:r>
          </a:p>
          <a:p>
            <a:r>
              <a:rPr lang="en-US" b="1" dirty="0">
                <a:solidFill>
                  <a:srgbClr val="C00000"/>
                </a:solidFill>
              </a:rPr>
              <a:t>Cons: </a:t>
            </a:r>
            <a:r>
              <a:rPr lang="en-US" dirty="0"/>
              <a:t>Communication overhead. </a:t>
            </a:r>
          </a:p>
        </p:txBody>
      </p:sp>
      <p:pic>
        <p:nvPicPr>
          <p:cNvPr id="56" name="Picture 55" descr="A black background with orange square&#10;&#10;Description automatically generated">
            <a:extLst>
              <a:ext uri="{FF2B5EF4-FFF2-40B4-BE49-F238E27FC236}">
                <a16:creationId xmlns:a16="http://schemas.microsoft.com/office/drawing/2014/main" id="{7393F603-05E4-A755-8BF0-BEC238E13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7" t="22714" r="32600" b="29367"/>
          <a:stretch/>
        </p:blipFill>
        <p:spPr>
          <a:xfrm>
            <a:off x="579014" y="2739885"/>
            <a:ext cx="2743200" cy="219082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2DFD53A-73FB-F653-0965-2751A165FFB0}"/>
              </a:ext>
            </a:extLst>
          </p:cNvPr>
          <p:cNvGrpSpPr/>
          <p:nvPr/>
        </p:nvGrpSpPr>
        <p:grpSpPr>
          <a:xfrm>
            <a:off x="5302344" y="2724887"/>
            <a:ext cx="848696" cy="2694436"/>
            <a:chOff x="5302344" y="2724887"/>
            <a:chExt cx="848696" cy="269443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18481B-31A2-22F2-CDF6-E5AB5A9F44C2}"/>
                </a:ext>
              </a:extLst>
            </p:cNvPr>
            <p:cNvGrpSpPr/>
            <p:nvPr/>
          </p:nvGrpSpPr>
          <p:grpSpPr>
            <a:xfrm>
              <a:off x="5302344" y="2795735"/>
              <a:ext cx="848696" cy="2623588"/>
              <a:chOff x="5302344" y="2795735"/>
              <a:chExt cx="848696" cy="262358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1FE93D4-61C0-BB54-0F28-A242BE403D98}"/>
                  </a:ext>
                </a:extLst>
              </p:cNvPr>
              <p:cNvGrpSpPr/>
              <p:nvPr/>
            </p:nvGrpSpPr>
            <p:grpSpPr>
              <a:xfrm>
                <a:off x="5302344" y="2795735"/>
                <a:ext cx="848696" cy="659577"/>
                <a:chOff x="5302344" y="2795735"/>
                <a:chExt cx="848696" cy="659577"/>
              </a:xfrm>
            </p:grpSpPr>
            <p:sp>
              <p:nvSpPr>
                <p:cNvPr id="1050" name="Rectangle 1049">
                  <a:extLst>
                    <a:ext uri="{FF2B5EF4-FFF2-40B4-BE49-F238E27FC236}">
                      <a16:creationId xmlns:a16="http://schemas.microsoft.com/office/drawing/2014/main" id="{127A851A-A5BB-2635-3F82-62B0A7FFEA7D}"/>
                    </a:ext>
                  </a:extLst>
                </p:cNvPr>
                <p:cNvSpPr/>
                <p:nvPr/>
              </p:nvSpPr>
              <p:spPr>
                <a:xfrm>
                  <a:off x="5302344" y="2795735"/>
                  <a:ext cx="848696" cy="43781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73" name="Straight Arrow Connector 1072">
                  <a:extLst>
                    <a:ext uri="{FF2B5EF4-FFF2-40B4-BE49-F238E27FC236}">
                      <a16:creationId xmlns:a16="http://schemas.microsoft.com/office/drawing/2014/main" id="{E1418389-0D46-905B-B376-6130F2ABC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04545" y="3233550"/>
                  <a:ext cx="0" cy="22176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D836AF-9878-AB95-2EEF-6B7B3248F7E8}"/>
                  </a:ext>
                </a:extLst>
              </p:cNvPr>
              <p:cNvGrpSpPr/>
              <p:nvPr/>
            </p:nvGrpSpPr>
            <p:grpSpPr>
              <a:xfrm>
                <a:off x="5302344" y="4730112"/>
                <a:ext cx="848696" cy="689211"/>
                <a:chOff x="5302344" y="4730112"/>
                <a:chExt cx="848696" cy="689211"/>
              </a:xfrm>
            </p:grpSpPr>
            <p:cxnSp>
              <p:nvCxnSpPr>
                <p:cNvPr id="1072" name="Straight Arrow Connector 1071">
                  <a:extLst>
                    <a:ext uri="{FF2B5EF4-FFF2-40B4-BE49-F238E27FC236}">
                      <a16:creationId xmlns:a16="http://schemas.microsoft.com/office/drawing/2014/main" id="{6505E71B-0903-3C88-6953-64AD17223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00993" y="4730112"/>
                  <a:ext cx="0" cy="25888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4" name="Rectangle 1073">
                  <a:extLst>
                    <a:ext uri="{FF2B5EF4-FFF2-40B4-BE49-F238E27FC236}">
                      <a16:creationId xmlns:a16="http://schemas.microsoft.com/office/drawing/2014/main" id="{E25D619C-7869-D763-2B61-86CB3A3B72BF}"/>
                    </a:ext>
                  </a:extLst>
                </p:cNvPr>
                <p:cNvSpPr/>
                <p:nvPr/>
              </p:nvSpPr>
              <p:spPr>
                <a:xfrm>
                  <a:off x="5302344" y="5025377"/>
                  <a:ext cx="848696" cy="393946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15" name="Graphic 14" descr="Table outline">
                <a:extLst>
                  <a:ext uri="{FF2B5EF4-FFF2-40B4-BE49-F238E27FC236}">
                    <a16:creationId xmlns:a16="http://schemas.microsoft.com/office/drawing/2014/main" id="{99E436F5-3449-95D7-13C4-D3B3AAAB8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531" t="-2473" r="-531" b="39919"/>
              <a:stretch/>
            </p:blipFill>
            <p:spPr>
              <a:xfrm>
                <a:off x="5406878" y="4947396"/>
                <a:ext cx="639627" cy="400111"/>
              </a:xfrm>
              <a:prstGeom prst="rect">
                <a:avLst/>
              </a:prstGeom>
            </p:spPr>
          </p:pic>
        </p:grpSp>
        <p:pic>
          <p:nvPicPr>
            <p:cNvPr id="16" name="Graphic 15" descr="Table outline">
              <a:extLst>
                <a:ext uri="{FF2B5EF4-FFF2-40B4-BE49-F238E27FC236}">
                  <a16:creationId xmlns:a16="http://schemas.microsoft.com/office/drawing/2014/main" id="{BD1F4AEB-949B-EA8C-92E4-A3B9A1AB1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531" t="-2473" r="-531" b="39919"/>
            <a:stretch/>
          </p:blipFill>
          <p:spPr>
            <a:xfrm>
              <a:off x="5406878" y="2724887"/>
              <a:ext cx="639627" cy="400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14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082" grpId="0"/>
      <p:bldP spid="10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20CE7-9A42-BFAF-9FE6-CF6FFED38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5AA1A-BC4C-0013-2F73-68404F39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Express Three Parallelisms: Event Handler Graph  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EA8A9E48-1F9F-E1AB-04AE-0511E8C5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13</a:t>
            </a:fld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6F2EFEF-45B1-ED42-076C-136AF79519E5}"/>
              </a:ext>
            </a:extLst>
          </p:cNvPr>
          <p:cNvSpPr/>
          <p:nvPr/>
        </p:nvSpPr>
        <p:spPr>
          <a:xfrm rot="10800000">
            <a:off x="1928120" y="4826017"/>
            <a:ext cx="599163" cy="599163"/>
          </a:xfrm>
          <a:prstGeom prst="ellipse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D28547D-424F-9E3F-5218-7CE2481FEC35}"/>
              </a:ext>
            </a:extLst>
          </p:cNvPr>
          <p:cNvSpPr/>
          <p:nvPr/>
        </p:nvSpPr>
        <p:spPr>
          <a:xfrm rot="10800000">
            <a:off x="2273029" y="3740157"/>
            <a:ext cx="571925" cy="571925"/>
          </a:xfrm>
          <a:prstGeom prst="ellipse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149F00A-E3FB-BE7A-0FC2-6895872B0FB9}"/>
              </a:ext>
            </a:extLst>
          </p:cNvPr>
          <p:cNvSpPr/>
          <p:nvPr/>
        </p:nvSpPr>
        <p:spPr>
          <a:xfrm rot="10800000">
            <a:off x="1554249" y="3724667"/>
            <a:ext cx="571925" cy="571925"/>
          </a:xfrm>
          <a:prstGeom prst="ellipse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5C8FB75-867A-1F98-D56C-455C4A9B6777}"/>
              </a:ext>
            </a:extLst>
          </p:cNvPr>
          <p:cNvSpPr/>
          <p:nvPr/>
        </p:nvSpPr>
        <p:spPr>
          <a:xfrm rot="10800000">
            <a:off x="1944155" y="2553027"/>
            <a:ext cx="571925" cy="571925"/>
          </a:xfrm>
          <a:prstGeom prst="ellipse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697A665-74A2-5E30-A52C-BA32699FFF47}"/>
              </a:ext>
            </a:extLst>
          </p:cNvPr>
          <p:cNvSpPr/>
          <p:nvPr/>
        </p:nvSpPr>
        <p:spPr>
          <a:xfrm rot="10800000">
            <a:off x="1935037" y="4422340"/>
            <a:ext cx="571925" cy="2111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A7A04E-55E9-A8BB-3F74-B3D9D5D463FD}"/>
              </a:ext>
            </a:extLst>
          </p:cNvPr>
          <p:cNvSpPr/>
          <p:nvPr/>
        </p:nvSpPr>
        <p:spPr>
          <a:xfrm rot="10800000">
            <a:off x="1947494" y="3313150"/>
            <a:ext cx="571925" cy="2111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74B8363-B50A-3D4E-2595-E0B9DB930807}"/>
              </a:ext>
            </a:extLst>
          </p:cNvPr>
          <p:cNvCxnSpPr>
            <a:cxnSpLocks/>
          </p:cNvCxnSpPr>
          <p:nvPr/>
        </p:nvCxnSpPr>
        <p:spPr>
          <a:xfrm rot="10800000" flipH="1">
            <a:off x="2227700" y="4632419"/>
            <a:ext cx="2" cy="193598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>
            <a:extLst>
              <a:ext uri="{FF2B5EF4-FFF2-40B4-BE49-F238E27FC236}">
                <a16:creationId xmlns:a16="http://schemas.microsoft.com/office/drawing/2014/main" id="{1DB1EE03-FB74-C3BA-9B11-89799848A86E}"/>
              </a:ext>
            </a:extLst>
          </p:cNvPr>
          <p:cNvCxnSpPr>
            <a:cxnSpLocks/>
          </p:cNvCxnSpPr>
          <p:nvPr/>
        </p:nvCxnSpPr>
        <p:spPr>
          <a:xfrm flipV="1">
            <a:off x="2220999" y="4228326"/>
            <a:ext cx="135786" cy="194014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BAB37B8-642C-A593-D3E3-248E23C01A3E}"/>
              </a:ext>
            </a:extLst>
          </p:cNvPr>
          <p:cNvCxnSpPr>
            <a:cxnSpLocks/>
          </p:cNvCxnSpPr>
          <p:nvPr/>
        </p:nvCxnSpPr>
        <p:spPr>
          <a:xfrm flipH="1" flipV="1">
            <a:off x="2042417" y="4212835"/>
            <a:ext cx="178582" cy="209505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1029">
            <a:extLst>
              <a:ext uri="{FF2B5EF4-FFF2-40B4-BE49-F238E27FC236}">
                <a16:creationId xmlns:a16="http://schemas.microsoft.com/office/drawing/2014/main" id="{1358F6E7-01AD-A309-BDB7-E838E049ED4F}"/>
              </a:ext>
            </a:extLst>
          </p:cNvPr>
          <p:cNvCxnSpPr>
            <a:cxnSpLocks/>
            <a:stCxn id="54" idx="4"/>
          </p:cNvCxnSpPr>
          <p:nvPr/>
        </p:nvCxnSpPr>
        <p:spPr>
          <a:xfrm flipH="1" flipV="1">
            <a:off x="2233456" y="3524315"/>
            <a:ext cx="325535" cy="215842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1668C29E-55F4-F638-3905-0505746840AB}"/>
              </a:ext>
            </a:extLst>
          </p:cNvPr>
          <p:cNvCxnSpPr>
            <a:cxnSpLocks/>
            <a:stCxn id="55" idx="4"/>
          </p:cNvCxnSpPr>
          <p:nvPr/>
        </p:nvCxnSpPr>
        <p:spPr>
          <a:xfrm flipV="1">
            <a:off x="1840211" y="3524315"/>
            <a:ext cx="393245" cy="200352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10AB9B22-4C86-F47C-88C6-A67FFEBDCC93}"/>
              </a:ext>
            </a:extLst>
          </p:cNvPr>
          <p:cNvCxnSpPr>
            <a:cxnSpLocks/>
            <a:endCxn id="57" idx="0"/>
          </p:cNvCxnSpPr>
          <p:nvPr/>
        </p:nvCxnSpPr>
        <p:spPr>
          <a:xfrm flipH="1" flipV="1">
            <a:off x="2230117" y="3124952"/>
            <a:ext cx="3339" cy="188198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237C595-D8B2-FB8A-F4CE-D98E57CDE560}"/>
              </a:ext>
            </a:extLst>
          </p:cNvPr>
          <p:cNvSpPr/>
          <p:nvPr/>
        </p:nvSpPr>
        <p:spPr>
          <a:xfrm rot="10800000">
            <a:off x="1364118" y="4897200"/>
            <a:ext cx="362849" cy="463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0647A42-31B4-CACB-1D76-151F1CB1CC07}"/>
              </a:ext>
            </a:extLst>
          </p:cNvPr>
          <p:cNvSpPr/>
          <p:nvPr/>
        </p:nvSpPr>
        <p:spPr>
          <a:xfrm rot="10800000">
            <a:off x="1003451" y="3778767"/>
            <a:ext cx="362849" cy="463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EC0DEF4-922C-686F-BD49-EF208E026781}"/>
              </a:ext>
            </a:extLst>
          </p:cNvPr>
          <p:cNvSpPr/>
          <p:nvPr/>
        </p:nvSpPr>
        <p:spPr>
          <a:xfrm rot="10800000">
            <a:off x="3049766" y="3814874"/>
            <a:ext cx="362849" cy="463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D7F33C5F-C14D-D441-59B1-86EF25AA623F}"/>
              </a:ext>
            </a:extLst>
          </p:cNvPr>
          <p:cNvSpPr/>
          <p:nvPr/>
        </p:nvSpPr>
        <p:spPr>
          <a:xfrm rot="10800000">
            <a:off x="2687975" y="2607126"/>
            <a:ext cx="362849" cy="463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91F2EB20-4157-9476-5B85-5D702ECE3064}"/>
              </a:ext>
            </a:extLst>
          </p:cNvPr>
          <p:cNvCxnSpPr>
            <a:cxnSpLocks/>
            <a:stCxn id="50" idx="6"/>
            <a:endCxn id="1037" idx="1"/>
          </p:cNvCxnSpPr>
          <p:nvPr/>
        </p:nvCxnSpPr>
        <p:spPr>
          <a:xfrm rot="10800000" flipV="1">
            <a:off x="1726967" y="5125598"/>
            <a:ext cx="201153" cy="3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2AE69A59-2932-CA12-57A5-0D96300DDB9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2693" y="4038290"/>
            <a:ext cx="201153" cy="3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Straight Connector 1043">
            <a:extLst>
              <a:ext uri="{FF2B5EF4-FFF2-40B4-BE49-F238E27FC236}">
                <a16:creationId xmlns:a16="http://schemas.microsoft.com/office/drawing/2014/main" id="{67ED60B1-5F8B-11AF-444B-EF887ABDA82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58004" y="4010630"/>
            <a:ext cx="201153" cy="34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AB6B60AB-18C8-2FD3-16E8-ACFBC97BB906}"/>
              </a:ext>
            </a:extLst>
          </p:cNvPr>
          <p:cNvCxnSpPr>
            <a:cxnSpLocks/>
            <a:stCxn id="1041" idx="3"/>
            <a:endCxn id="57" idx="2"/>
          </p:cNvCxnSpPr>
          <p:nvPr/>
        </p:nvCxnSpPr>
        <p:spPr>
          <a:xfrm flipH="1">
            <a:off x="2516080" y="2838988"/>
            <a:ext cx="17189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Arrow Connector 1064">
            <a:extLst>
              <a:ext uri="{FF2B5EF4-FFF2-40B4-BE49-F238E27FC236}">
                <a16:creationId xmlns:a16="http://schemas.microsoft.com/office/drawing/2014/main" id="{A50A3B35-1C0E-6630-8EB2-AB37D7285465}"/>
              </a:ext>
            </a:extLst>
          </p:cNvPr>
          <p:cNvCxnSpPr>
            <a:cxnSpLocks/>
            <a:endCxn id="57" idx="4"/>
          </p:cNvCxnSpPr>
          <p:nvPr/>
        </p:nvCxnSpPr>
        <p:spPr>
          <a:xfrm>
            <a:off x="2230117" y="2180995"/>
            <a:ext cx="0" cy="37203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FE01FF6-5A25-D9EC-53FB-79ECA4075DA0}"/>
              </a:ext>
            </a:extLst>
          </p:cNvPr>
          <p:cNvGrpSpPr/>
          <p:nvPr/>
        </p:nvGrpSpPr>
        <p:grpSpPr>
          <a:xfrm>
            <a:off x="4399818" y="2989984"/>
            <a:ext cx="4183934" cy="646331"/>
            <a:chOff x="4399818" y="2989984"/>
            <a:chExt cx="4183934" cy="646331"/>
          </a:xfrm>
        </p:grpSpPr>
        <p:cxnSp>
          <p:nvCxnSpPr>
            <p:cNvPr id="1068" name="Straight Arrow Connector 1067">
              <a:extLst>
                <a:ext uri="{FF2B5EF4-FFF2-40B4-BE49-F238E27FC236}">
                  <a16:creationId xmlns:a16="http://schemas.microsoft.com/office/drawing/2014/main" id="{44DBD327-AB6E-E55E-0771-E65EAA8EFA82}"/>
                </a:ext>
              </a:extLst>
            </p:cNvPr>
            <p:cNvCxnSpPr>
              <a:cxnSpLocks/>
            </p:cNvCxnSpPr>
            <p:nvPr/>
          </p:nvCxnSpPr>
          <p:spPr>
            <a:xfrm>
              <a:off x="4399818" y="3171530"/>
              <a:ext cx="50490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C6186562-3A4D-2543-691E-DF349A77B154}"/>
                </a:ext>
              </a:extLst>
            </p:cNvPr>
            <p:cNvSpPr txBox="1"/>
            <p:nvPr/>
          </p:nvSpPr>
          <p:spPr>
            <a:xfrm>
              <a:off x="4977700" y="2989984"/>
              <a:ext cx="3606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Events: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Triggers handler’s computation.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051244-6EE8-05A8-732F-96B977D2E5E1}"/>
              </a:ext>
            </a:extLst>
          </p:cNvPr>
          <p:cNvGrpSpPr/>
          <p:nvPr/>
        </p:nvGrpSpPr>
        <p:grpSpPr>
          <a:xfrm>
            <a:off x="4332800" y="1834622"/>
            <a:ext cx="4932553" cy="923330"/>
            <a:chOff x="4332800" y="1834622"/>
            <a:chExt cx="4932553" cy="923330"/>
          </a:xfrm>
        </p:grpSpPr>
        <p:sp>
          <p:nvSpPr>
            <p:cNvPr id="1072" name="TextBox 1071">
              <a:extLst>
                <a:ext uri="{FF2B5EF4-FFF2-40B4-BE49-F238E27FC236}">
                  <a16:creationId xmlns:a16="http://schemas.microsoft.com/office/drawing/2014/main" id="{B4614500-1F7C-696C-312F-D3231B0BD733}"/>
                </a:ext>
              </a:extLst>
            </p:cNvPr>
            <p:cNvSpPr txBox="1"/>
            <p:nvPr/>
          </p:nvSpPr>
          <p:spPr>
            <a:xfrm>
              <a:off x="4987819" y="1834622"/>
              <a:ext cx="4277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Event Handler: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Code block running in a compute unit.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Can be replicated.</a:t>
              </a:r>
              <a:r>
                <a:rPr lang="en-US" dirty="0"/>
                <a:t>	</a:t>
              </a:r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C798F2A1-EA8C-DD4C-E2D7-EBDE68427BD4}"/>
                </a:ext>
              </a:extLst>
            </p:cNvPr>
            <p:cNvSpPr/>
            <p:nvPr/>
          </p:nvSpPr>
          <p:spPr>
            <a:xfrm rot="10800000">
              <a:off x="4332800" y="1852775"/>
              <a:ext cx="571925" cy="571925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88DD8F-6A37-B863-8685-E3FD7149F1CF}"/>
              </a:ext>
            </a:extLst>
          </p:cNvPr>
          <p:cNvGrpSpPr/>
          <p:nvPr/>
        </p:nvGrpSpPr>
        <p:grpSpPr>
          <a:xfrm>
            <a:off x="4477390" y="5289086"/>
            <a:ext cx="4521764" cy="923330"/>
            <a:chOff x="4477390" y="5289086"/>
            <a:chExt cx="4521764" cy="923330"/>
          </a:xfrm>
        </p:grpSpPr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0AFC798B-1F4F-F2A4-FAF6-461819AB7916}"/>
                </a:ext>
              </a:extLst>
            </p:cNvPr>
            <p:cNvSpPr/>
            <p:nvPr/>
          </p:nvSpPr>
          <p:spPr>
            <a:xfrm rot="10800000">
              <a:off x="4477390" y="5338060"/>
              <a:ext cx="362849" cy="4637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AB9F3E47-A119-CE8E-CC6B-F0383F9AD3CF}"/>
                </a:ext>
              </a:extLst>
            </p:cNvPr>
            <p:cNvSpPr txBox="1"/>
            <p:nvPr/>
          </p:nvSpPr>
          <p:spPr>
            <a:xfrm>
              <a:off x="4933885" y="5289086"/>
              <a:ext cx="40652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Persistent State: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State that persists across events, e.g., flow table, counters.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D5AC0-5383-6A21-8FD2-152BFCBE1DA3}"/>
              </a:ext>
            </a:extLst>
          </p:cNvPr>
          <p:cNvGrpSpPr/>
          <p:nvPr/>
        </p:nvGrpSpPr>
        <p:grpSpPr>
          <a:xfrm>
            <a:off x="9041569" y="1784885"/>
            <a:ext cx="2802088" cy="4418755"/>
            <a:chOff x="9041569" y="1784885"/>
            <a:chExt cx="2802088" cy="4418755"/>
          </a:xfrm>
        </p:grpSpPr>
        <p:sp>
          <p:nvSpPr>
            <p:cNvPr id="1080" name="Right Brace 1079">
              <a:extLst>
                <a:ext uri="{FF2B5EF4-FFF2-40B4-BE49-F238E27FC236}">
                  <a16:creationId xmlns:a16="http://schemas.microsoft.com/office/drawing/2014/main" id="{90E49A2F-4091-83DB-2F5D-9B203BC69F38}"/>
                </a:ext>
              </a:extLst>
            </p:cNvPr>
            <p:cNvSpPr/>
            <p:nvPr/>
          </p:nvSpPr>
          <p:spPr>
            <a:xfrm>
              <a:off x="9041569" y="1784885"/>
              <a:ext cx="341386" cy="4418755"/>
            </a:xfrm>
            <a:prstGeom prst="rightBrace">
              <a:avLst>
                <a:gd name="adj1" fmla="val 8333"/>
                <a:gd name="adj2" fmla="val 49080"/>
              </a:avLst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TextBox 1080">
              <a:extLst>
                <a:ext uri="{FF2B5EF4-FFF2-40B4-BE49-F238E27FC236}">
                  <a16:creationId xmlns:a16="http://schemas.microsoft.com/office/drawing/2014/main" id="{9B1B967A-9FFB-04A9-DBF1-9F3AD74F6153}"/>
                </a:ext>
              </a:extLst>
            </p:cNvPr>
            <p:cNvSpPr txBox="1"/>
            <p:nvPr/>
          </p:nvSpPr>
          <p:spPr>
            <a:xfrm>
              <a:off x="9476601" y="3394097"/>
              <a:ext cx="2367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Express three parallelism and all possible combinations !</a:t>
              </a:r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875C41-CA23-A9F4-F358-BE239DC73A26}"/>
              </a:ext>
            </a:extLst>
          </p:cNvPr>
          <p:cNvCxnSpPr>
            <a:cxnSpLocks/>
          </p:cNvCxnSpPr>
          <p:nvPr/>
        </p:nvCxnSpPr>
        <p:spPr>
          <a:xfrm>
            <a:off x="2240007" y="5425180"/>
            <a:ext cx="0" cy="37203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023A7D-0489-1DEA-6EE5-19325F080046}"/>
              </a:ext>
            </a:extLst>
          </p:cNvPr>
          <p:cNvSpPr txBox="1"/>
          <p:nvPr/>
        </p:nvSpPr>
        <p:spPr>
          <a:xfrm>
            <a:off x="2001581" y="266794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06281-749A-618E-75EA-86D43A3127DB}"/>
              </a:ext>
            </a:extLst>
          </p:cNvPr>
          <p:cNvSpPr txBox="1"/>
          <p:nvPr/>
        </p:nvSpPr>
        <p:spPr>
          <a:xfrm>
            <a:off x="1604407" y="384013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0A274-36AE-CD1E-4C10-24FD4B8DEBEB}"/>
              </a:ext>
            </a:extLst>
          </p:cNvPr>
          <p:cNvSpPr txBox="1"/>
          <p:nvPr/>
        </p:nvSpPr>
        <p:spPr>
          <a:xfrm>
            <a:off x="2336547" y="384013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081D8-FBF7-4A07-7A43-EFE95AAB6DA3}"/>
              </a:ext>
            </a:extLst>
          </p:cNvPr>
          <p:cNvSpPr txBox="1"/>
          <p:nvPr/>
        </p:nvSpPr>
        <p:spPr>
          <a:xfrm>
            <a:off x="1991899" y="4940932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60C129-EDF5-5D5C-51C9-0B8609953665}"/>
              </a:ext>
            </a:extLst>
          </p:cNvPr>
          <p:cNvGrpSpPr/>
          <p:nvPr/>
        </p:nvGrpSpPr>
        <p:grpSpPr>
          <a:xfrm>
            <a:off x="4332800" y="3986874"/>
            <a:ext cx="4656740" cy="923330"/>
            <a:chOff x="4332800" y="3986874"/>
            <a:chExt cx="4656740" cy="923330"/>
          </a:xfrm>
        </p:grpSpPr>
        <p:sp>
          <p:nvSpPr>
            <p:cNvPr id="1076" name="TextBox 1075">
              <a:extLst>
                <a:ext uri="{FF2B5EF4-FFF2-40B4-BE49-F238E27FC236}">
                  <a16:creationId xmlns:a16="http://schemas.microsoft.com/office/drawing/2014/main" id="{7E4E67FE-30CC-75A4-561F-3C256FF3E92F}"/>
                </a:ext>
              </a:extLst>
            </p:cNvPr>
            <p:cNvSpPr txBox="1"/>
            <p:nvPr/>
          </p:nvSpPr>
          <p:spPr>
            <a:xfrm>
              <a:off x="4924271" y="3986874"/>
              <a:ext cx="40652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Event Controller: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dirty="0"/>
                <a:t>Defines event steering and ordering rules among handler and its replicas.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39C0B57-4EEC-56DA-4F7C-796D3ECE2865}"/>
                </a:ext>
              </a:extLst>
            </p:cNvPr>
            <p:cNvSpPr/>
            <p:nvPr/>
          </p:nvSpPr>
          <p:spPr>
            <a:xfrm rot="10800000">
              <a:off x="4332800" y="4219750"/>
              <a:ext cx="571925" cy="21116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9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49012-1B22-1783-DCDE-F5B209BDF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3CD2-3476-AC5F-1713-4A53E717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95101-09C7-1F2B-E8A6-CBC1D7C52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Target agonistic programming interfaces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Event handler-graph-based </a:t>
            </a:r>
            <a:r>
              <a:rPr lang="el-GR" sz="3200" dirty="0"/>
              <a:t>α</a:t>
            </a:r>
            <a:r>
              <a:rPr lang="en-US" sz="3200" dirty="0"/>
              <a:t>IR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Auto parallelization optimization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Evaluation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8CE84D9-9C9D-B877-7B17-B131A80D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D37973-7C9E-418E-BDE0-B67F3BEF7F5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1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E1321-FC43-C492-76B0-EE3D5602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D3F770D-6E7A-5493-78E4-BEDE10CA0B5F}"/>
              </a:ext>
            </a:extLst>
          </p:cNvPr>
          <p:cNvGrpSpPr/>
          <p:nvPr/>
        </p:nvGrpSpPr>
        <p:grpSpPr>
          <a:xfrm>
            <a:off x="4147149" y="1504793"/>
            <a:ext cx="2946416" cy="4102381"/>
            <a:chOff x="4147149" y="1504793"/>
            <a:chExt cx="2946416" cy="4102381"/>
          </a:xfrm>
        </p:grpSpPr>
        <p:sp>
          <p:nvSpPr>
            <p:cNvPr id="1096" name="Rectangle 1095">
              <a:extLst>
                <a:ext uri="{FF2B5EF4-FFF2-40B4-BE49-F238E27FC236}">
                  <a16:creationId xmlns:a16="http://schemas.microsoft.com/office/drawing/2014/main" id="{80E5D6C0-EAD0-BF7D-2B49-59710690E428}"/>
                </a:ext>
              </a:extLst>
            </p:cNvPr>
            <p:cNvSpPr/>
            <p:nvPr/>
          </p:nvSpPr>
          <p:spPr>
            <a:xfrm>
              <a:off x="4248757" y="1504793"/>
              <a:ext cx="2743200" cy="333831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E299C907-B22B-4613-183E-BD0F0ABFF878}"/>
                </a:ext>
              </a:extLst>
            </p:cNvPr>
            <p:cNvGrpSpPr/>
            <p:nvPr/>
          </p:nvGrpSpPr>
          <p:grpSpPr>
            <a:xfrm>
              <a:off x="4406021" y="1639191"/>
              <a:ext cx="1166381" cy="1750767"/>
              <a:chOff x="-2334854" y="2160675"/>
              <a:chExt cx="2409164" cy="3616217"/>
            </a:xfrm>
          </p:grpSpPr>
          <p:sp>
            <p:nvSpPr>
              <p:cNvPr id="1098" name="Oval 1097">
                <a:extLst>
                  <a:ext uri="{FF2B5EF4-FFF2-40B4-BE49-F238E27FC236}">
                    <a16:creationId xmlns:a16="http://schemas.microsoft.com/office/drawing/2014/main" id="{435F8780-ADE4-2715-CCEE-38B2D2AD4B2A}"/>
                  </a:ext>
                </a:extLst>
              </p:cNvPr>
              <p:cNvSpPr/>
              <p:nvPr/>
            </p:nvSpPr>
            <p:spPr>
              <a:xfrm rot="10800000">
                <a:off x="-1410185" y="4805697"/>
                <a:ext cx="599163" cy="599163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75C79396-F061-CC94-A687-3C561AF92FF3}"/>
                  </a:ext>
                </a:extLst>
              </p:cNvPr>
              <p:cNvSpPr/>
              <p:nvPr/>
            </p:nvSpPr>
            <p:spPr>
              <a:xfrm rot="10800000">
                <a:off x="-1065276" y="3719837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F72B1214-E675-102D-6ED1-C75B0ABC169C}"/>
                  </a:ext>
                </a:extLst>
              </p:cNvPr>
              <p:cNvSpPr/>
              <p:nvPr/>
            </p:nvSpPr>
            <p:spPr>
              <a:xfrm rot="10800000">
                <a:off x="-1784056" y="3704347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14B7C406-6AE5-42E5-CF93-DC1C4B898D98}"/>
                  </a:ext>
                </a:extLst>
              </p:cNvPr>
              <p:cNvSpPr/>
              <p:nvPr/>
            </p:nvSpPr>
            <p:spPr>
              <a:xfrm rot="10800000">
                <a:off x="-1394150" y="2532707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2" name="Rectangle: Rounded Corners 1101">
                <a:extLst>
                  <a:ext uri="{FF2B5EF4-FFF2-40B4-BE49-F238E27FC236}">
                    <a16:creationId xmlns:a16="http://schemas.microsoft.com/office/drawing/2014/main" id="{940489E0-59B5-CAEC-EED4-E84798F356CA}"/>
                  </a:ext>
                </a:extLst>
              </p:cNvPr>
              <p:cNvSpPr/>
              <p:nvPr/>
            </p:nvSpPr>
            <p:spPr>
              <a:xfrm rot="10800000">
                <a:off x="-1403268" y="4402020"/>
                <a:ext cx="571925" cy="2111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3" name="Rectangle: Rounded Corners 1102">
                <a:extLst>
                  <a:ext uri="{FF2B5EF4-FFF2-40B4-BE49-F238E27FC236}">
                    <a16:creationId xmlns:a16="http://schemas.microsoft.com/office/drawing/2014/main" id="{B98DE0FA-019F-B948-42A6-D95F63CE9896}"/>
                  </a:ext>
                </a:extLst>
              </p:cNvPr>
              <p:cNvSpPr/>
              <p:nvPr/>
            </p:nvSpPr>
            <p:spPr>
              <a:xfrm rot="10800000">
                <a:off x="-1390811" y="3292830"/>
                <a:ext cx="571925" cy="2111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7" name="Straight Connector 1106">
                <a:extLst>
                  <a:ext uri="{FF2B5EF4-FFF2-40B4-BE49-F238E27FC236}">
                    <a16:creationId xmlns:a16="http://schemas.microsoft.com/office/drawing/2014/main" id="{EE2EDD30-2747-78F8-287F-4626E046EB4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-1110605" y="4612099"/>
                <a:ext cx="2" cy="19359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>
                <a:extLst>
                  <a:ext uri="{FF2B5EF4-FFF2-40B4-BE49-F238E27FC236}">
                    <a16:creationId xmlns:a16="http://schemas.microsoft.com/office/drawing/2014/main" id="{96DED27F-409E-FA2E-7320-F79FC066FA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17306" y="4208006"/>
                <a:ext cx="135786" cy="19401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Straight Connector 1122">
                <a:extLst>
                  <a:ext uri="{FF2B5EF4-FFF2-40B4-BE49-F238E27FC236}">
                    <a16:creationId xmlns:a16="http://schemas.microsoft.com/office/drawing/2014/main" id="{D663E607-9727-C245-41B8-9D87F75F0E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295888" y="4192515"/>
                <a:ext cx="178582" cy="20950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>
                <a:extLst>
                  <a:ext uri="{FF2B5EF4-FFF2-40B4-BE49-F238E27FC236}">
                    <a16:creationId xmlns:a16="http://schemas.microsoft.com/office/drawing/2014/main" id="{4BCF8261-116C-7AEB-F05B-E7FD0A90ADEF}"/>
                  </a:ext>
                </a:extLst>
              </p:cNvPr>
              <p:cNvCxnSpPr>
                <a:cxnSpLocks/>
                <a:stCxn id="1099" idx="4"/>
              </p:cNvCxnSpPr>
              <p:nvPr/>
            </p:nvCxnSpPr>
            <p:spPr>
              <a:xfrm flipH="1" flipV="1">
                <a:off x="-1104849" y="3503995"/>
                <a:ext cx="325535" cy="21584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" name="Straight Connector 1126">
                <a:extLst>
                  <a:ext uri="{FF2B5EF4-FFF2-40B4-BE49-F238E27FC236}">
                    <a16:creationId xmlns:a16="http://schemas.microsoft.com/office/drawing/2014/main" id="{48AE894C-8007-FAA4-0C08-2EB390327064}"/>
                  </a:ext>
                </a:extLst>
              </p:cNvPr>
              <p:cNvCxnSpPr>
                <a:cxnSpLocks/>
                <a:stCxn id="1100" idx="4"/>
              </p:cNvCxnSpPr>
              <p:nvPr/>
            </p:nvCxnSpPr>
            <p:spPr>
              <a:xfrm flipV="1">
                <a:off x="-1498094" y="3503995"/>
                <a:ext cx="393245" cy="20035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9" name="Straight Connector 1128">
                <a:extLst>
                  <a:ext uri="{FF2B5EF4-FFF2-40B4-BE49-F238E27FC236}">
                    <a16:creationId xmlns:a16="http://schemas.microsoft.com/office/drawing/2014/main" id="{511DEE71-8B0F-AEF9-63DB-C892DCA6E6D6}"/>
                  </a:ext>
                </a:extLst>
              </p:cNvPr>
              <p:cNvCxnSpPr>
                <a:cxnSpLocks/>
                <a:endCxn id="1101" idx="0"/>
              </p:cNvCxnSpPr>
              <p:nvPr/>
            </p:nvCxnSpPr>
            <p:spPr>
              <a:xfrm flipH="1" flipV="1">
                <a:off x="-1108188" y="3104632"/>
                <a:ext cx="3339" cy="18819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0" name="Rectangle 1129">
                <a:extLst>
                  <a:ext uri="{FF2B5EF4-FFF2-40B4-BE49-F238E27FC236}">
                    <a16:creationId xmlns:a16="http://schemas.microsoft.com/office/drawing/2014/main" id="{A3B02589-4930-8447-9D04-7BD6E61550C2}"/>
                  </a:ext>
                </a:extLst>
              </p:cNvPr>
              <p:cNvSpPr/>
              <p:nvPr/>
            </p:nvSpPr>
            <p:spPr>
              <a:xfrm rot="10800000">
                <a:off x="-1974187" y="4876880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1" name="Rectangle 1130">
                <a:extLst>
                  <a:ext uri="{FF2B5EF4-FFF2-40B4-BE49-F238E27FC236}">
                    <a16:creationId xmlns:a16="http://schemas.microsoft.com/office/drawing/2014/main" id="{9637A77A-942F-9428-1CB3-3EE318C2EA94}"/>
                  </a:ext>
                </a:extLst>
              </p:cNvPr>
              <p:cNvSpPr/>
              <p:nvPr/>
            </p:nvSpPr>
            <p:spPr>
              <a:xfrm rot="10800000">
                <a:off x="-2334854" y="3758447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4" name="Rectangle 1133">
                <a:extLst>
                  <a:ext uri="{FF2B5EF4-FFF2-40B4-BE49-F238E27FC236}">
                    <a16:creationId xmlns:a16="http://schemas.microsoft.com/office/drawing/2014/main" id="{D0853DB3-B040-D1BD-AC5D-EBFD97A2B973}"/>
                  </a:ext>
                </a:extLst>
              </p:cNvPr>
              <p:cNvSpPr/>
              <p:nvPr/>
            </p:nvSpPr>
            <p:spPr>
              <a:xfrm rot="10800000">
                <a:off x="-288539" y="3794554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5" name="Rectangle 1134">
                <a:extLst>
                  <a:ext uri="{FF2B5EF4-FFF2-40B4-BE49-F238E27FC236}">
                    <a16:creationId xmlns:a16="http://schemas.microsoft.com/office/drawing/2014/main" id="{B0A7E53F-FC3A-3396-1A33-3272AABB5F7D}"/>
                  </a:ext>
                </a:extLst>
              </p:cNvPr>
              <p:cNvSpPr/>
              <p:nvPr/>
            </p:nvSpPr>
            <p:spPr>
              <a:xfrm rot="10800000">
                <a:off x="-650330" y="2586806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7" name="Straight Connector 1136">
                <a:extLst>
                  <a:ext uri="{FF2B5EF4-FFF2-40B4-BE49-F238E27FC236}">
                    <a16:creationId xmlns:a16="http://schemas.microsoft.com/office/drawing/2014/main" id="{C1FF689A-EA6B-8D1D-F9F4-007DF733A045}"/>
                  </a:ext>
                </a:extLst>
              </p:cNvPr>
              <p:cNvCxnSpPr>
                <a:cxnSpLocks/>
                <a:stCxn id="1098" idx="6"/>
                <a:endCxn id="1130" idx="1"/>
              </p:cNvCxnSpPr>
              <p:nvPr/>
            </p:nvCxnSpPr>
            <p:spPr>
              <a:xfrm rot="10800000" flipV="1">
                <a:off x="-1611338" y="5105278"/>
                <a:ext cx="201153" cy="3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>
                <a:extLst>
                  <a:ext uri="{FF2B5EF4-FFF2-40B4-BE49-F238E27FC236}">
                    <a16:creationId xmlns:a16="http://schemas.microsoft.com/office/drawing/2014/main" id="{BB024857-0F2E-7F35-5C95-9BE99F3E23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-505612" y="4017970"/>
                <a:ext cx="201153" cy="3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>
                <a:extLst>
                  <a:ext uri="{FF2B5EF4-FFF2-40B4-BE49-F238E27FC236}">
                    <a16:creationId xmlns:a16="http://schemas.microsoft.com/office/drawing/2014/main" id="{34FB1432-BC13-5A39-FBA9-A39448EFA3F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-1980301" y="3990310"/>
                <a:ext cx="201153" cy="3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>
                <a:extLst>
                  <a:ext uri="{FF2B5EF4-FFF2-40B4-BE49-F238E27FC236}">
                    <a16:creationId xmlns:a16="http://schemas.microsoft.com/office/drawing/2014/main" id="{B91EC488-E43F-DCE5-1C97-112C942D261F}"/>
                  </a:ext>
                </a:extLst>
              </p:cNvPr>
              <p:cNvCxnSpPr>
                <a:cxnSpLocks/>
                <a:stCxn id="1135" idx="3"/>
                <a:endCxn id="1101" idx="2"/>
              </p:cNvCxnSpPr>
              <p:nvPr/>
            </p:nvCxnSpPr>
            <p:spPr>
              <a:xfrm flipH="1">
                <a:off x="-822225" y="2818668"/>
                <a:ext cx="171895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Arrow Connector 1147">
                <a:extLst>
                  <a:ext uri="{FF2B5EF4-FFF2-40B4-BE49-F238E27FC236}">
                    <a16:creationId xmlns:a16="http://schemas.microsoft.com/office/drawing/2014/main" id="{764E01F2-7651-F9FD-EA9A-5E1D25BAE7DF}"/>
                  </a:ext>
                </a:extLst>
              </p:cNvPr>
              <p:cNvCxnSpPr>
                <a:cxnSpLocks/>
                <a:endCxn id="1101" idx="4"/>
              </p:cNvCxnSpPr>
              <p:nvPr/>
            </p:nvCxnSpPr>
            <p:spPr>
              <a:xfrm>
                <a:off x="-1108188" y="2160675"/>
                <a:ext cx="0" cy="37203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9" name="Straight Arrow Connector 1148">
                <a:extLst>
                  <a:ext uri="{FF2B5EF4-FFF2-40B4-BE49-F238E27FC236}">
                    <a16:creationId xmlns:a16="http://schemas.microsoft.com/office/drawing/2014/main" id="{E92E6CCA-9D01-232C-6782-9EC0C480BE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098298" y="5404860"/>
                <a:ext cx="0" cy="37203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0" name="Group 1149">
              <a:extLst>
                <a:ext uri="{FF2B5EF4-FFF2-40B4-BE49-F238E27FC236}">
                  <a16:creationId xmlns:a16="http://schemas.microsoft.com/office/drawing/2014/main" id="{C5C5DA2B-A9AA-794B-4C76-05FB6D3CDA32}"/>
                </a:ext>
              </a:extLst>
            </p:cNvPr>
            <p:cNvGrpSpPr/>
            <p:nvPr/>
          </p:nvGrpSpPr>
          <p:grpSpPr>
            <a:xfrm>
              <a:off x="5717469" y="3452380"/>
              <a:ext cx="1166381" cy="1280570"/>
              <a:chOff x="-2334854" y="2160675"/>
              <a:chExt cx="2409164" cy="2645022"/>
            </a:xfrm>
          </p:grpSpPr>
          <p:sp>
            <p:nvSpPr>
              <p:cNvPr id="1151" name="Oval 1150">
                <a:extLst>
                  <a:ext uri="{FF2B5EF4-FFF2-40B4-BE49-F238E27FC236}">
                    <a16:creationId xmlns:a16="http://schemas.microsoft.com/office/drawing/2014/main" id="{2972F408-7700-CA9B-C51C-A786A65E9380}"/>
                  </a:ext>
                </a:extLst>
              </p:cNvPr>
              <p:cNvSpPr/>
              <p:nvPr/>
            </p:nvSpPr>
            <p:spPr>
              <a:xfrm rot="10800000">
                <a:off x="-1065276" y="3719837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Oval 1151">
                <a:extLst>
                  <a:ext uri="{FF2B5EF4-FFF2-40B4-BE49-F238E27FC236}">
                    <a16:creationId xmlns:a16="http://schemas.microsoft.com/office/drawing/2014/main" id="{693E28A9-5EF8-6882-2295-F06126EB0867}"/>
                  </a:ext>
                </a:extLst>
              </p:cNvPr>
              <p:cNvSpPr/>
              <p:nvPr/>
            </p:nvSpPr>
            <p:spPr>
              <a:xfrm rot="10800000">
                <a:off x="-1784056" y="3704347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Oval 1152">
                <a:extLst>
                  <a:ext uri="{FF2B5EF4-FFF2-40B4-BE49-F238E27FC236}">
                    <a16:creationId xmlns:a16="http://schemas.microsoft.com/office/drawing/2014/main" id="{C7D7BFB1-8BE2-FF61-E164-FC0E63E456DD}"/>
                  </a:ext>
                </a:extLst>
              </p:cNvPr>
              <p:cNvSpPr/>
              <p:nvPr/>
            </p:nvSpPr>
            <p:spPr>
              <a:xfrm rot="10800000">
                <a:off x="-1394150" y="2532707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4" name="Rectangle: Rounded Corners 1153">
                <a:extLst>
                  <a:ext uri="{FF2B5EF4-FFF2-40B4-BE49-F238E27FC236}">
                    <a16:creationId xmlns:a16="http://schemas.microsoft.com/office/drawing/2014/main" id="{C14DBBBF-0874-5129-98CE-CB133FD7E77D}"/>
                  </a:ext>
                </a:extLst>
              </p:cNvPr>
              <p:cNvSpPr/>
              <p:nvPr/>
            </p:nvSpPr>
            <p:spPr>
              <a:xfrm rot="10800000">
                <a:off x="-1403268" y="4402020"/>
                <a:ext cx="571925" cy="2111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Rectangle: Rounded Corners 1154">
                <a:extLst>
                  <a:ext uri="{FF2B5EF4-FFF2-40B4-BE49-F238E27FC236}">
                    <a16:creationId xmlns:a16="http://schemas.microsoft.com/office/drawing/2014/main" id="{695D41E1-5A99-6C0C-49BA-06B008074C00}"/>
                  </a:ext>
                </a:extLst>
              </p:cNvPr>
              <p:cNvSpPr/>
              <p:nvPr/>
            </p:nvSpPr>
            <p:spPr>
              <a:xfrm rot="10800000">
                <a:off x="-1390811" y="3292830"/>
                <a:ext cx="571925" cy="21116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6" name="Straight Connector 1155">
                <a:extLst>
                  <a:ext uri="{FF2B5EF4-FFF2-40B4-BE49-F238E27FC236}">
                    <a16:creationId xmlns:a16="http://schemas.microsoft.com/office/drawing/2014/main" id="{BB8431BA-7E49-2AEB-E28A-1F3E8C01DF2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-1110605" y="4612099"/>
                <a:ext cx="2" cy="19359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>
                <a:extLst>
                  <a:ext uri="{FF2B5EF4-FFF2-40B4-BE49-F238E27FC236}">
                    <a16:creationId xmlns:a16="http://schemas.microsoft.com/office/drawing/2014/main" id="{8CE9D7C8-4DD8-F9F4-EAEB-F6AEE76209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17306" y="4208006"/>
                <a:ext cx="135786" cy="19401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>
                <a:extLst>
                  <a:ext uri="{FF2B5EF4-FFF2-40B4-BE49-F238E27FC236}">
                    <a16:creationId xmlns:a16="http://schemas.microsoft.com/office/drawing/2014/main" id="{2752C802-2127-71E7-8210-9A38904952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295888" y="4192515"/>
                <a:ext cx="178582" cy="209505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>
                <a:extLst>
                  <a:ext uri="{FF2B5EF4-FFF2-40B4-BE49-F238E27FC236}">
                    <a16:creationId xmlns:a16="http://schemas.microsoft.com/office/drawing/2014/main" id="{FC36AF42-986A-761B-5692-38316F67C28D}"/>
                  </a:ext>
                </a:extLst>
              </p:cNvPr>
              <p:cNvCxnSpPr>
                <a:cxnSpLocks/>
                <a:stCxn id="1151" idx="4"/>
              </p:cNvCxnSpPr>
              <p:nvPr/>
            </p:nvCxnSpPr>
            <p:spPr>
              <a:xfrm flipH="1" flipV="1">
                <a:off x="-1104849" y="3503995"/>
                <a:ext cx="325535" cy="21584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>
                <a:extLst>
                  <a:ext uri="{FF2B5EF4-FFF2-40B4-BE49-F238E27FC236}">
                    <a16:creationId xmlns:a16="http://schemas.microsoft.com/office/drawing/2014/main" id="{7340AB8C-3200-B5BE-AEDC-2BBAEA1D22DE}"/>
                  </a:ext>
                </a:extLst>
              </p:cNvPr>
              <p:cNvCxnSpPr>
                <a:cxnSpLocks/>
                <a:stCxn id="1152" idx="4"/>
              </p:cNvCxnSpPr>
              <p:nvPr/>
            </p:nvCxnSpPr>
            <p:spPr>
              <a:xfrm flipV="1">
                <a:off x="-1498094" y="3503995"/>
                <a:ext cx="393245" cy="200352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>
                <a:extLst>
                  <a:ext uri="{FF2B5EF4-FFF2-40B4-BE49-F238E27FC236}">
                    <a16:creationId xmlns:a16="http://schemas.microsoft.com/office/drawing/2014/main" id="{924557A2-D5A9-5062-6F30-0D1F69B69C29}"/>
                  </a:ext>
                </a:extLst>
              </p:cNvPr>
              <p:cNvCxnSpPr>
                <a:cxnSpLocks/>
                <a:endCxn id="1153" idx="0"/>
              </p:cNvCxnSpPr>
              <p:nvPr/>
            </p:nvCxnSpPr>
            <p:spPr>
              <a:xfrm flipH="1" flipV="1">
                <a:off x="-1108188" y="3104632"/>
                <a:ext cx="3339" cy="18819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2" name="Rectangle 1161">
                <a:extLst>
                  <a:ext uri="{FF2B5EF4-FFF2-40B4-BE49-F238E27FC236}">
                    <a16:creationId xmlns:a16="http://schemas.microsoft.com/office/drawing/2014/main" id="{618B71E9-4A2D-2CAD-A9BC-C4422F793CB7}"/>
                  </a:ext>
                </a:extLst>
              </p:cNvPr>
              <p:cNvSpPr/>
              <p:nvPr/>
            </p:nvSpPr>
            <p:spPr>
              <a:xfrm rot="10800000">
                <a:off x="-2334854" y="3758447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Rectangle 1162">
                <a:extLst>
                  <a:ext uri="{FF2B5EF4-FFF2-40B4-BE49-F238E27FC236}">
                    <a16:creationId xmlns:a16="http://schemas.microsoft.com/office/drawing/2014/main" id="{D00AC169-0390-E636-9B01-E0133F5A2CD0}"/>
                  </a:ext>
                </a:extLst>
              </p:cNvPr>
              <p:cNvSpPr/>
              <p:nvPr/>
            </p:nvSpPr>
            <p:spPr>
              <a:xfrm rot="10800000">
                <a:off x="-288539" y="3794554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4" name="Straight Connector 1163">
                <a:extLst>
                  <a:ext uri="{FF2B5EF4-FFF2-40B4-BE49-F238E27FC236}">
                    <a16:creationId xmlns:a16="http://schemas.microsoft.com/office/drawing/2014/main" id="{88AFC20B-8D39-CAA3-7E79-91BE5F75892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-505612" y="4017970"/>
                <a:ext cx="201153" cy="3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Straight Connector 1164">
                <a:extLst>
                  <a:ext uri="{FF2B5EF4-FFF2-40B4-BE49-F238E27FC236}">
                    <a16:creationId xmlns:a16="http://schemas.microsoft.com/office/drawing/2014/main" id="{6D380E7A-EA2C-13B1-CBF3-9E48CE3EF0F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-1980301" y="3990310"/>
                <a:ext cx="201153" cy="3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Straight Arrow Connector 1165">
                <a:extLst>
                  <a:ext uri="{FF2B5EF4-FFF2-40B4-BE49-F238E27FC236}">
                    <a16:creationId xmlns:a16="http://schemas.microsoft.com/office/drawing/2014/main" id="{6C1FC019-97C2-C121-7709-1954ECFB52DD}"/>
                  </a:ext>
                </a:extLst>
              </p:cNvPr>
              <p:cNvCxnSpPr>
                <a:cxnSpLocks/>
                <a:endCxn id="1153" idx="4"/>
              </p:cNvCxnSpPr>
              <p:nvPr/>
            </p:nvCxnSpPr>
            <p:spPr>
              <a:xfrm>
                <a:off x="-1108188" y="2160675"/>
                <a:ext cx="0" cy="372032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67" name="Group 1166">
              <a:extLst>
                <a:ext uri="{FF2B5EF4-FFF2-40B4-BE49-F238E27FC236}">
                  <a16:creationId xmlns:a16="http://schemas.microsoft.com/office/drawing/2014/main" id="{446FC5F3-5472-8A26-60D0-9913232176BA}"/>
                </a:ext>
              </a:extLst>
            </p:cNvPr>
            <p:cNvGrpSpPr/>
            <p:nvPr/>
          </p:nvGrpSpPr>
          <p:grpSpPr>
            <a:xfrm>
              <a:off x="4613107" y="3824739"/>
              <a:ext cx="746535" cy="860402"/>
              <a:chOff x="7997131" y="4073094"/>
              <a:chExt cx="1151847" cy="1327536"/>
            </a:xfrm>
          </p:grpSpPr>
          <p:sp>
            <p:nvSpPr>
              <p:cNvPr id="1168" name="Oval 1167">
                <a:extLst>
                  <a:ext uri="{FF2B5EF4-FFF2-40B4-BE49-F238E27FC236}">
                    <a16:creationId xmlns:a16="http://schemas.microsoft.com/office/drawing/2014/main" id="{23067CBF-885F-4157-22C2-BCEC55EF40BB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9" name="Straight Arrow Connector 1168">
                <a:extLst>
                  <a:ext uri="{FF2B5EF4-FFF2-40B4-BE49-F238E27FC236}">
                    <a16:creationId xmlns:a16="http://schemas.microsoft.com/office/drawing/2014/main" id="{72B49B10-8E13-1C6A-07A1-9E0D5A64A4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0" name="Straight Arrow Connector 1169">
                <a:extLst>
                  <a:ext uri="{FF2B5EF4-FFF2-40B4-BE49-F238E27FC236}">
                    <a16:creationId xmlns:a16="http://schemas.microsoft.com/office/drawing/2014/main" id="{7F67DC75-70EC-0384-8344-2129E87955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1" name="Rectangle 1170">
                <a:extLst>
                  <a:ext uri="{FF2B5EF4-FFF2-40B4-BE49-F238E27FC236}">
                    <a16:creationId xmlns:a16="http://schemas.microsoft.com/office/drawing/2014/main" id="{2D1D77F4-EB6C-E7DA-3A00-4B88190391A4}"/>
                  </a:ext>
                </a:extLst>
              </p:cNvPr>
              <p:cNvSpPr/>
              <p:nvPr/>
            </p:nvSpPr>
            <p:spPr>
              <a:xfrm rot="10800000">
                <a:off x="8786129" y="4516140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2" name="Straight Connector 1171">
                <a:extLst>
                  <a:ext uri="{FF2B5EF4-FFF2-40B4-BE49-F238E27FC236}">
                    <a16:creationId xmlns:a16="http://schemas.microsoft.com/office/drawing/2014/main" id="{3CB2F527-E473-DBA0-C892-29F0A6CD8BC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569056" y="4739556"/>
                <a:ext cx="201153" cy="3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3" name="Group 1172">
              <a:extLst>
                <a:ext uri="{FF2B5EF4-FFF2-40B4-BE49-F238E27FC236}">
                  <a16:creationId xmlns:a16="http://schemas.microsoft.com/office/drawing/2014/main" id="{58BD024E-A48B-5DF6-84CA-3D29EEBFB976}"/>
                </a:ext>
              </a:extLst>
            </p:cNvPr>
            <p:cNvGrpSpPr/>
            <p:nvPr/>
          </p:nvGrpSpPr>
          <p:grpSpPr>
            <a:xfrm>
              <a:off x="5694145" y="1811836"/>
              <a:ext cx="1166381" cy="1459173"/>
              <a:chOff x="9245131" y="2292351"/>
              <a:chExt cx="1166381" cy="1459173"/>
            </a:xfrm>
          </p:grpSpPr>
          <p:sp>
            <p:nvSpPr>
              <p:cNvPr id="1174" name="Oval 1173">
                <a:extLst>
                  <a:ext uri="{FF2B5EF4-FFF2-40B4-BE49-F238E27FC236}">
                    <a16:creationId xmlns:a16="http://schemas.microsoft.com/office/drawing/2014/main" id="{20B94E83-D461-5A17-01AE-06392512810B}"/>
                  </a:ext>
                </a:extLst>
              </p:cNvPr>
              <p:cNvSpPr/>
              <p:nvPr/>
            </p:nvSpPr>
            <p:spPr>
              <a:xfrm rot="10800000">
                <a:off x="9541512" y="3167214"/>
                <a:ext cx="290081" cy="290081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5" name="Oval 1174">
                <a:extLst>
                  <a:ext uri="{FF2B5EF4-FFF2-40B4-BE49-F238E27FC236}">
                    <a16:creationId xmlns:a16="http://schemas.microsoft.com/office/drawing/2014/main" id="{3797810F-5CDD-B38D-6C30-0423ACF137DC}"/>
                  </a:ext>
                </a:extLst>
              </p:cNvPr>
              <p:cNvSpPr/>
              <p:nvPr/>
            </p:nvSpPr>
            <p:spPr>
              <a:xfrm rot="10800000">
                <a:off x="9859789" y="2634701"/>
                <a:ext cx="276894" cy="276894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6" name="Oval 1175">
                <a:extLst>
                  <a:ext uri="{FF2B5EF4-FFF2-40B4-BE49-F238E27FC236}">
                    <a16:creationId xmlns:a16="http://schemas.microsoft.com/office/drawing/2014/main" id="{B1D7FB6A-4740-57F2-BF1A-099AEB917D66}"/>
                  </a:ext>
                </a:extLst>
              </p:cNvPr>
              <p:cNvSpPr/>
              <p:nvPr/>
            </p:nvSpPr>
            <p:spPr>
              <a:xfrm rot="10800000">
                <a:off x="9511796" y="2627201"/>
                <a:ext cx="276894" cy="276894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7" name="Rectangle: Rounded Corners 1176">
                <a:extLst>
                  <a:ext uri="{FF2B5EF4-FFF2-40B4-BE49-F238E27FC236}">
                    <a16:creationId xmlns:a16="http://schemas.microsoft.com/office/drawing/2014/main" id="{55BB1893-41B2-EE0B-A84B-4807374096D3}"/>
                  </a:ext>
                </a:extLst>
              </p:cNvPr>
              <p:cNvSpPr/>
              <p:nvPr/>
            </p:nvSpPr>
            <p:spPr>
              <a:xfrm rot="10800000">
                <a:off x="9696152" y="2964975"/>
                <a:ext cx="276894" cy="1022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8" name="Rectangle: Rounded Corners 1177">
                <a:extLst>
                  <a:ext uri="{FF2B5EF4-FFF2-40B4-BE49-F238E27FC236}">
                    <a16:creationId xmlns:a16="http://schemas.microsoft.com/office/drawing/2014/main" id="{900D4770-FDDC-5AB1-9449-20E4996B3EEC}"/>
                  </a:ext>
                </a:extLst>
              </p:cNvPr>
              <p:cNvSpPr/>
              <p:nvPr/>
            </p:nvSpPr>
            <p:spPr>
              <a:xfrm rot="10800000">
                <a:off x="9702183" y="2427968"/>
                <a:ext cx="276894" cy="1022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9" name="Straight Connector 1178">
                <a:extLst>
                  <a:ext uri="{FF2B5EF4-FFF2-40B4-BE49-F238E27FC236}">
                    <a16:creationId xmlns:a16="http://schemas.microsoft.com/office/drawing/2014/main" id="{A6F39072-56A8-1AE0-F187-33F44012C4D8}"/>
                  </a:ext>
                </a:extLst>
              </p:cNvPr>
              <p:cNvCxnSpPr>
                <a:cxnSpLocks/>
                <a:stCxn id="1174" idx="4"/>
              </p:cNvCxnSpPr>
              <p:nvPr/>
            </p:nvCxnSpPr>
            <p:spPr>
              <a:xfrm flipV="1">
                <a:off x="9686552" y="3066684"/>
                <a:ext cx="151291" cy="1005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0" name="Straight Connector 1179">
                <a:extLst>
                  <a:ext uri="{FF2B5EF4-FFF2-40B4-BE49-F238E27FC236}">
                    <a16:creationId xmlns:a16="http://schemas.microsoft.com/office/drawing/2014/main" id="{62A4DB71-6058-F10B-E9B2-E21C1C1375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4599" y="2871044"/>
                <a:ext cx="65740" cy="9393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>
                <a:extLst>
                  <a:ext uri="{FF2B5EF4-FFF2-40B4-BE49-F238E27FC236}">
                    <a16:creationId xmlns:a16="http://schemas.microsoft.com/office/drawing/2014/main" id="{E9DF0370-5944-A586-A085-72B1380874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48140" y="2863545"/>
                <a:ext cx="86459" cy="101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>
                <a:extLst>
                  <a:ext uri="{FF2B5EF4-FFF2-40B4-BE49-F238E27FC236}">
                    <a16:creationId xmlns:a16="http://schemas.microsoft.com/office/drawing/2014/main" id="{CD3F1EF6-E215-D1B3-8EF6-1BDC14E1FB1B}"/>
                  </a:ext>
                </a:extLst>
              </p:cNvPr>
              <p:cNvCxnSpPr>
                <a:cxnSpLocks/>
                <a:stCxn id="1175" idx="4"/>
              </p:cNvCxnSpPr>
              <p:nvPr/>
            </p:nvCxnSpPr>
            <p:spPr>
              <a:xfrm flipH="1" flipV="1">
                <a:off x="9840630" y="2530202"/>
                <a:ext cx="157606" cy="10449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Connector 1182">
                <a:extLst>
                  <a:ext uri="{FF2B5EF4-FFF2-40B4-BE49-F238E27FC236}">
                    <a16:creationId xmlns:a16="http://schemas.microsoft.com/office/drawing/2014/main" id="{5FCFF2D1-D5DB-EB36-31F3-E165823C0F2B}"/>
                  </a:ext>
                </a:extLst>
              </p:cNvPr>
              <p:cNvCxnSpPr>
                <a:cxnSpLocks/>
                <a:stCxn id="1176" idx="4"/>
              </p:cNvCxnSpPr>
              <p:nvPr/>
            </p:nvCxnSpPr>
            <p:spPr>
              <a:xfrm flipV="1">
                <a:off x="9650243" y="2530202"/>
                <a:ext cx="190387" cy="9699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>
                <a:extLst>
                  <a:ext uri="{FF2B5EF4-FFF2-40B4-BE49-F238E27FC236}">
                    <a16:creationId xmlns:a16="http://schemas.microsoft.com/office/drawing/2014/main" id="{BA1E3B0C-B502-5500-2760-22F0657046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40630" y="2292351"/>
                <a:ext cx="0" cy="13561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5" name="Rectangle 1184">
                <a:extLst>
                  <a:ext uri="{FF2B5EF4-FFF2-40B4-BE49-F238E27FC236}">
                    <a16:creationId xmlns:a16="http://schemas.microsoft.com/office/drawing/2014/main" id="{BC233EAD-7D36-12F7-508A-610A6F0610F6}"/>
                  </a:ext>
                </a:extLst>
              </p:cNvPr>
              <p:cNvSpPr/>
              <p:nvPr/>
            </p:nvSpPr>
            <p:spPr>
              <a:xfrm rot="10800000">
                <a:off x="9268455" y="3201676"/>
                <a:ext cx="175671" cy="2245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6" name="Rectangle 1185">
                <a:extLst>
                  <a:ext uri="{FF2B5EF4-FFF2-40B4-BE49-F238E27FC236}">
                    <a16:creationId xmlns:a16="http://schemas.microsoft.com/office/drawing/2014/main" id="{358C6E69-15D4-A6B5-72A7-3269D55B9B4E}"/>
                  </a:ext>
                </a:extLst>
              </p:cNvPr>
              <p:cNvSpPr/>
              <p:nvPr/>
            </p:nvSpPr>
            <p:spPr>
              <a:xfrm rot="10800000">
                <a:off x="9245131" y="2653394"/>
                <a:ext cx="175671" cy="2245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7" name="Rectangle 1186">
                <a:extLst>
                  <a:ext uri="{FF2B5EF4-FFF2-40B4-BE49-F238E27FC236}">
                    <a16:creationId xmlns:a16="http://schemas.microsoft.com/office/drawing/2014/main" id="{8BF6A1CC-2BAF-167F-4C11-223B90A1AFA8}"/>
                  </a:ext>
                </a:extLst>
              </p:cNvPr>
              <p:cNvSpPr/>
              <p:nvPr/>
            </p:nvSpPr>
            <p:spPr>
              <a:xfrm rot="10800000">
                <a:off x="10235841" y="2670874"/>
                <a:ext cx="175671" cy="2245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8" name="Straight Connector 1187">
                <a:extLst>
                  <a:ext uri="{FF2B5EF4-FFF2-40B4-BE49-F238E27FC236}">
                    <a16:creationId xmlns:a16="http://schemas.microsoft.com/office/drawing/2014/main" id="{69C5C9F9-F757-107A-6FBB-47E85985F66A}"/>
                  </a:ext>
                </a:extLst>
              </p:cNvPr>
              <p:cNvCxnSpPr>
                <a:cxnSpLocks/>
                <a:stCxn id="1174" idx="6"/>
                <a:endCxn id="1185" idx="1"/>
              </p:cNvCxnSpPr>
              <p:nvPr/>
            </p:nvCxnSpPr>
            <p:spPr>
              <a:xfrm rot="10800000" flipV="1">
                <a:off x="9444126" y="3312254"/>
                <a:ext cx="97387" cy="1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Straight Connector 1188">
                <a:extLst>
                  <a:ext uri="{FF2B5EF4-FFF2-40B4-BE49-F238E27FC236}">
                    <a16:creationId xmlns:a16="http://schemas.microsoft.com/office/drawing/2014/main" id="{DBEF995D-C831-FC0B-6218-DB41A1F3001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130747" y="2779040"/>
                <a:ext cx="97387" cy="1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Straight Connector 1189">
                <a:extLst>
                  <a:ext uri="{FF2B5EF4-FFF2-40B4-BE49-F238E27FC236}">
                    <a16:creationId xmlns:a16="http://schemas.microsoft.com/office/drawing/2014/main" id="{86CFDCE2-A830-D018-7443-900743BB8CE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9416786" y="2765648"/>
                <a:ext cx="97387" cy="1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Straight Arrow Connector 1190">
                <a:extLst>
                  <a:ext uri="{FF2B5EF4-FFF2-40B4-BE49-F238E27FC236}">
                    <a16:creationId xmlns:a16="http://schemas.microsoft.com/office/drawing/2014/main" id="{FA18B992-0AB0-54DB-2602-690421084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5032" y="3571407"/>
                <a:ext cx="0" cy="1801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92" name="Oval 1191">
                <a:extLst>
                  <a:ext uri="{FF2B5EF4-FFF2-40B4-BE49-F238E27FC236}">
                    <a16:creationId xmlns:a16="http://schemas.microsoft.com/office/drawing/2014/main" id="{170DEBA9-9CD7-ABA8-E478-F61F05E558C5}"/>
                  </a:ext>
                </a:extLst>
              </p:cNvPr>
              <p:cNvSpPr/>
              <p:nvPr/>
            </p:nvSpPr>
            <p:spPr>
              <a:xfrm rot="10800000">
                <a:off x="9869502" y="3167213"/>
                <a:ext cx="290081" cy="290081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3" name="Straight Connector 1192">
                <a:extLst>
                  <a:ext uri="{FF2B5EF4-FFF2-40B4-BE49-F238E27FC236}">
                    <a16:creationId xmlns:a16="http://schemas.microsoft.com/office/drawing/2014/main" id="{5B043330-15FF-2DBE-E692-F8D8953344BB}"/>
                  </a:ext>
                </a:extLst>
              </p:cNvPr>
              <p:cNvCxnSpPr>
                <a:cxnSpLocks/>
                <a:stCxn id="1192" idx="4"/>
                <a:endCxn id="1177" idx="0"/>
              </p:cNvCxnSpPr>
              <p:nvPr/>
            </p:nvCxnSpPr>
            <p:spPr>
              <a:xfrm flipH="1" flipV="1">
                <a:off x="9834599" y="3067209"/>
                <a:ext cx="179943" cy="10000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4" name="Rectangle: Rounded Corners 1193">
                <a:extLst>
                  <a:ext uri="{FF2B5EF4-FFF2-40B4-BE49-F238E27FC236}">
                    <a16:creationId xmlns:a16="http://schemas.microsoft.com/office/drawing/2014/main" id="{230251C8-E9D4-2064-B660-FB75AD78719D}"/>
                  </a:ext>
                </a:extLst>
              </p:cNvPr>
              <p:cNvSpPr/>
              <p:nvPr/>
            </p:nvSpPr>
            <p:spPr>
              <a:xfrm rot="10800000">
                <a:off x="9696152" y="3520291"/>
                <a:ext cx="276894" cy="1022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5" name="Straight Arrow Connector 1194">
                <a:extLst>
                  <a:ext uri="{FF2B5EF4-FFF2-40B4-BE49-F238E27FC236}">
                    <a16:creationId xmlns:a16="http://schemas.microsoft.com/office/drawing/2014/main" id="{53A08B74-9AD2-93D0-14F9-3ADBE00ED769}"/>
                  </a:ext>
                </a:extLst>
              </p:cNvPr>
              <p:cNvCxnSpPr>
                <a:cxnSpLocks/>
                <a:stCxn id="1174" idx="0"/>
                <a:endCxn id="1194" idx="2"/>
              </p:cNvCxnSpPr>
              <p:nvPr/>
            </p:nvCxnSpPr>
            <p:spPr>
              <a:xfrm>
                <a:off x="9686552" y="3457295"/>
                <a:ext cx="148047" cy="6299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6" name="Straight Arrow Connector 1195">
                <a:extLst>
                  <a:ext uri="{FF2B5EF4-FFF2-40B4-BE49-F238E27FC236}">
                    <a16:creationId xmlns:a16="http://schemas.microsoft.com/office/drawing/2014/main" id="{13DE7DDA-2736-62BF-757F-5770423A8161}"/>
                  </a:ext>
                </a:extLst>
              </p:cNvPr>
              <p:cNvCxnSpPr>
                <a:cxnSpLocks/>
                <a:stCxn id="1192" idx="0"/>
                <a:endCxn id="1194" idx="2"/>
              </p:cNvCxnSpPr>
              <p:nvPr/>
            </p:nvCxnSpPr>
            <p:spPr>
              <a:xfrm flipH="1">
                <a:off x="9834599" y="3457294"/>
                <a:ext cx="179943" cy="629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8" name="TextBox 1197">
              <a:extLst>
                <a:ext uri="{FF2B5EF4-FFF2-40B4-BE49-F238E27FC236}">
                  <a16:creationId xmlns:a16="http://schemas.microsoft.com/office/drawing/2014/main" id="{A5618BE0-CEDA-4396-40FB-1BC4764201CC}"/>
                </a:ext>
              </a:extLst>
            </p:cNvPr>
            <p:cNvSpPr txBox="1"/>
            <p:nvPr/>
          </p:nvSpPr>
          <p:spPr>
            <a:xfrm>
              <a:off x="4147149" y="4899288"/>
              <a:ext cx="294641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Search all semantic equivalent IR graphs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499DEC-CBBA-CF52-0676-AA9377F95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99" y="341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Auto Paralleli</a:t>
            </a:r>
            <a:r>
              <a:rPr lang="en-US" altLang="zh-CN" sz="3600" dirty="0"/>
              <a:t>zation</a:t>
            </a:r>
            <a:r>
              <a:rPr lang="en-US" sz="3600" dirty="0"/>
              <a:t> O</a:t>
            </a:r>
            <a:r>
              <a:rPr lang="en-US" altLang="zh-CN" sz="3600" dirty="0"/>
              <a:t>ptimization</a:t>
            </a:r>
            <a:endParaRPr lang="en-US" sz="3600" dirty="0"/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66CDA8CF-81B1-76F8-8372-221F309B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258E276-3228-7674-C61F-A9FF548CEF0E}"/>
              </a:ext>
            </a:extLst>
          </p:cNvPr>
          <p:cNvGrpSpPr/>
          <p:nvPr/>
        </p:nvGrpSpPr>
        <p:grpSpPr>
          <a:xfrm>
            <a:off x="777387" y="2748012"/>
            <a:ext cx="2670695" cy="1959514"/>
            <a:chOff x="777387" y="2748012"/>
            <a:chExt cx="2670695" cy="195951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8743C2-9E69-CEA3-4353-489D015154F0}"/>
                </a:ext>
              </a:extLst>
            </p:cNvPr>
            <p:cNvGrpSpPr/>
            <p:nvPr/>
          </p:nvGrpSpPr>
          <p:grpSpPr>
            <a:xfrm>
              <a:off x="1484254" y="2748012"/>
              <a:ext cx="1009700" cy="1163707"/>
              <a:chOff x="7997131" y="4073094"/>
              <a:chExt cx="1151847" cy="132753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DD00046-ADFA-5E87-9BF7-505A8D10E295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3A29EF4-6782-50A5-12F4-8E6C4FEB7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D3DC7F8-75DD-2CB7-90AC-541DDC29F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C8503E-D880-D62E-5668-6B23B82F465F}"/>
                  </a:ext>
                </a:extLst>
              </p:cNvPr>
              <p:cNvSpPr/>
              <p:nvPr/>
            </p:nvSpPr>
            <p:spPr>
              <a:xfrm rot="10800000">
                <a:off x="8786129" y="4516140"/>
                <a:ext cx="362849" cy="46372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33C16E3-4FEA-790F-0D44-D77D514B24F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569056" y="4739556"/>
                <a:ext cx="201153" cy="34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76D2C61-C9F4-0E95-6EDB-3ACB39F69636}"/>
                </a:ext>
              </a:extLst>
            </p:cNvPr>
            <p:cNvSpPr/>
            <p:nvPr/>
          </p:nvSpPr>
          <p:spPr>
            <a:xfrm>
              <a:off x="2958537" y="3054856"/>
              <a:ext cx="489545" cy="54658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BD2124-3874-3874-3C00-9DFB6A390101}"/>
                </a:ext>
              </a:extLst>
            </p:cNvPr>
            <p:cNvSpPr txBox="1"/>
            <p:nvPr/>
          </p:nvSpPr>
          <p:spPr>
            <a:xfrm>
              <a:off x="777387" y="3999640"/>
              <a:ext cx="19875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Single Threaded Input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53865B-1BF4-DBE3-7B24-67442594935B}"/>
              </a:ext>
            </a:extLst>
          </p:cNvPr>
          <p:cNvGrpSpPr/>
          <p:nvPr/>
        </p:nvGrpSpPr>
        <p:grpSpPr>
          <a:xfrm>
            <a:off x="7511219" y="2598563"/>
            <a:ext cx="3336394" cy="2356964"/>
            <a:chOff x="7511219" y="2598563"/>
            <a:chExt cx="3336394" cy="2356964"/>
          </a:xfrm>
        </p:grpSpPr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37139315-132D-922F-0511-BB9BC82FCE2F}"/>
                </a:ext>
              </a:extLst>
            </p:cNvPr>
            <p:cNvSpPr/>
            <p:nvPr/>
          </p:nvSpPr>
          <p:spPr>
            <a:xfrm>
              <a:off x="7511219" y="3054856"/>
              <a:ext cx="489545" cy="54658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27B15C1-A0E0-CBFA-B7FC-C6E5AFD5850A}"/>
                </a:ext>
              </a:extLst>
            </p:cNvPr>
            <p:cNvGrpSpPr/>
            <p:nvPr/>
          </p:nvGrpSpPr>
          <p:grpSpPr>
            <a:xfrm>
              <a:off x="8471397" y="2598563"/>
              <a:ext cx="1166381" cy="1459173"/>
              <a:chOff x="9245131" y="2292351"/>
              <a:chExt cx="1166381" cy="145917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30A5207-F91E-654A-9BAD-4C2C8AEF7572}"/>
                  </a:ext>
                </a:extLst>
              </p:cNvPr>
              <p:cNvSpPr/>
              <p:nvPr/>
            </p:nvSpPr>
            <p:spPr>
              <a:xfrm rot="10800000">
                <a:off x="9541512" y="3167214"/>
                <a:ext cx="290081" cy="290081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8656E35-776A-96F6-A883-632F7E8D9284}"/>
                  </a:ext>
                </a:extLst>
              </p:cNvPr>
              <p:cNvSpPr/>
              <p:nvPr/>
            </p:nvSpPr>
            <p:spPr>
              <a:xfrm rot="10800000">
                <a:off x="9859789" y="2634701"/>
                <a:ext cx="276894" cy="276894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8F54883-CFE6-ABC7-E446-E882764CEA4C}"/>
                  </a:ext>
                </a:extLst>
              </p:cNvPr>
              <p:cNvSpPr/>
              <p:nvPr/>
            </p:nvSpPr>
            <p:spPr>
              <a:xfrm rot="10800000">
                <a:off x="9511796" y="2627201"/>
                <a:ext cx="276894" cy="276894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D52249E9-012E-766E-8583-386CF947006D}"/>
                  </a:ext>
                </a:extLst>
              </p:cNvPr>
              <p:cNvSpPr/>
              <p:nvPr/>
            </p:nvSpPr>
            <p:spPr>
              <a:xfrm rot="10800000">
                <a:off x="9696152" y="2964975"/>
                <a:ext cx="276894" cy="1022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E2E5291-6988-1FC4-A884-6EC761D66385}"/>
                  </a:ext>
                </a:extLst>
              </p:cNvPr>
              <p:cNvSpPr/>
              <p:nvPr/>
            </p:nvSpPr>
            <p:spPr>
              <a:xfrm rot="10800000">
                <a:off x="9702183" y="2427968"/>
                <a:ext cx="276894" cy="1022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1F6553D-6F81-EF42-253F-B57D8F22B94B}"/>
                  </a:ext>
                </a:extLst>
              </p:cNvPr>
              <p:cNvCxnSpPr>
                <a:cxnSpLocks/>
                <a:stCxn id="10" idx="4"/>
              </p:cNvCxnSpPr>
              <p:nvPr/>
            </p:nvCxnSpPr>
            <p:spPr>
              <a:xfrm flipV="1">
                <a:off x="9686552" y="3066684"/>
                <a:ext cx="151291" cy="1005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A331EAA-F184-DCAF-D4B7-C3BD4CEFE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34599" y="2871044"/>
                <a:ext cx="65740" cy="9393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BBCEF9F-96BE-6A5C-21CD-C0811BB6CBC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48140" y="2863545"/>
                <a:ext cx="86459" cy="10143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6454EF6-77D3-B512-B328-F7A72977B654}"/>
                  </a:ext>
                </a:extLst>
              </p:cNvPr>
              <p:cNvCxnSpPr>
                <a:cxnSpLocks/>
                <a:stCxn id="14" idx="4"/>
              </p:cNvCxnSpPr>
              <p:nvPr/>
            </p:nvCxnSpPr>
            <p:spPr>
              <a:xfrm flipH="1" flipV="1">
                <a:off x="9840630" y="2530202"/>
                <a:ext cx="157606" cy="104498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21D3972-2A4F-C68F-6A05-4D3D944AE33A}"/>
                  </a:ext>
                </a:extLst>
              </p:cNvPr>
              <p:cNvCxnSpPr>
                <a:cxnSpLocks/>
                <a:stCxn id="15" idx="4"/>
              </p:cNvCxnSpPr>
              <p:nvPr/>
            </p:nvCxnSpPr>
            <p:spPr>
              <a:xfrm flipV="1">
                <a:off x="9650243" y="2530202"/>
                <a:ext cx="190387" cy="96999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6EF1A61-4FCE-2B9C-1AE0-51635547CE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40630" y="2292351"/>
                <a:ext cx="0" cy="135617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36131D-9072-CEE3-925D-0D9E2E7F81CF}"/>
                  </a:ext>
                </a:extLst>
              </p:cNvPr>
              <p:cNvSpPr/>
              <p:nvPr/>
            </p:nvSpPr>
            <p:spPr>
              <a:xfrm rot="10800000">
                <a:off x="9268455" y="3201676"/>
                <a:ext cx="175671" cy="2245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8C7CC2-0A7E-F322-EAAE-B4F547A58D60}"/>
                  </a:ext>
                </a:extLst>
              </p:cNvPr>
              <p:cNvSpPr/>
              <p:nvPr/>
            </p:nvSpPr>
            <p:spPr>
              <a:xfrm rot="10800000">
                <a:off x="9245131" y="2653394"/>
                <a:ext cx="175671" cy="2245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DDE38F3-5E73-A6E2-AFF8-C925AD6BF36B}"/>
                  </a:ext>
                </a:extLst>
              </p:cNvPr>
              <p:cNvSpPr/>
              <p:nvPr/>
            </p:nvSpPr>
            <p:spPr>
              <a:xfrm rot="10800000">
                <a:off x="10235841" y="2670874"/>
                <a:ext cx="175671" cy="22450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5DA6676-A339-23AA-28F5-79185E37CA34}"/>
                  </a:ext>
                </a:extLst>
              </p:cNvPr>
              <p:cNvCxnSpPr>
                <a:cxnSpLocks/>
                <a:stCxn id="10" idx="6"/>
                <a:endCxn id="24" idx="1"/>
              </p:cNvCxnSpPr>
              <p:nvPr/>
            </p:nvCxnSpPr>
            <p:spPr>
              <a:xfrm rot="10800000" flipV="1">
                <a:off x="9444126" y="3312254"/>
                <a:ext cx="97387" cy="1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333F943-55C0-BD1A-4F7A-21D82396AEE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130747" y="2779040"/>
                <a:ext cx="97387" cy="1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C2B7973-DF01-409F-F96B-C65D18E2CA9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9416786" y="2765648"/>
                <a:ext cx="97387" cy="16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C27CF64-4723-9B39-E522-EC9AD6F832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5032" y="3571407"/>
                <a:ext cx="0" cy="18011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360D3E1-4F5F-25E6-6D7C-0EDD9D71F6A2}"/>
                  </a:ext>
                </a:extLst>
              </p:cNvPr>
              <p:cNvSpPr/>
              <p:nvPr/>
            </p:nvSpPr>
            <p:spPr>
              <a:xfrm rot="10800000">
                <a:off x="9869502" y="3167213"/>
                <a:ext cx="290081" cy="290081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5668854-4084-D19F-701A-709B4C475782}"/>
                  </a:ext>
                </a:extLst>
              </p:cNvPr>
              <p:cNvCxnSpPr>
                <a:cxnSpLocks/>
                <a:stCxn id="31" idx="4"/>
                <a:endCxn id="16" idx="0"/>
              </p:cNvCxnSpPr>
              <p:nvPr/>
            </p:nvCxnSpPr>
            <p:spPr>
              <a:xfrm flipH="1" flipV="1">
                <a:off x="9834599" y="3067209"/>
                <a:ext cx="179943" cy="100004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6C4E647-8592-24AA-3FE1-E740BA5C47F3}"/>
                  </a:ext>
                </a:extLst>
              </p:cNvPr>
              <p:cNvSpPr/>
              <p:nvPr/>
            </p:nvSpPr>
            <p:spPr>
              <a:xfrm rot="10800000">
                <a:off x="9696152" y="3520291"/>
                <a:ext cx="276894" cy="10223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40074FC4-F218-B4CC-4540-64AE68A89A2A}"/>
                  </a:ext>
                </a:extLst>
              </p:cNvPr>
              <p:cNvCxnSpPr>
                <a:cxnSpLocks/>
                <a:stCxn id="10" idx="0"/>
                <a:endCxn id="33" idx="2"/>
              </p:cNvCxnSpPr>
              <p:nvPr/>
            </p:nvCxnSpPr>
            <p:spPr>
              <a:xfrm>
                <a:off x="9686552" y="3457295"/>
                <a:ext cx="148047" cy="6299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29F9375-A120-C2CA-C328-C8484AF7547D}"/>
                  </a:ext>
                </a:extLst>
              </p:cNvPr>
              <p:cNvCxnSpPr>
                <a:cxnSpLocks/>
                <a:stCxn id="31" idx="0"/>
                <a:endCxn id="33" idx="2"/>
              </p:cNvCxnSpPr>
              <p:nvPr/>
            </p:nvCxnSpPr>
            <p:spPr>
              <a:xfrm flipH="1">
                <a:off x="9834599" y="3457294"/>
                <a:ext cx="179943" cy="629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93BED9-91F8-60E2-8661-6F932C163D71}"/>
                </a:ext>
              </a:extLst>
            </p:cNvPr>
            <p:cNvSpPr txBox="1"/>
            <p:nvPr/>
          </p:nvSpPr>
          <p:spPr>
            <a:xfrm>
              <a:off x="7755990" y="4247641"/>
              <a:ext cx="30916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Best IR graph that runs fastest on the target NICs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2608A17-4F6E-EC40-2C20-7EE48CABB47E}"/>
              </a:ext>
            </a:extLst>
          </p:cNvPr>
          <p:cNvSpPr txBox="1"/>
          <p:nvPr/>
        </p:nvSpPr>
        <p:spPr>
          <a:xfrm>
            <a:off x="935125" y="5406275"/>
            <a:ext cx="6627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Key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How to navigate the complex search space.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How to improve the search efficiency. </a:t>
            </a:r>
          </a:p>
        </p:txBody>
      </p:sp>
    </p:spTree>
    <p:extLst>
      <p:ext uri="{BB962C8B-B14F-4D97-AF65-F5344CB8AC3E}">
        <p14:creationId xmlns:p14="http://schemas.microsoft.com/office/powerpoint/2010/main" val="7711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B738E-386E-7BDD-3F9C-1C6BEB6E5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9EBB7A-1430-DB19-9839-3395C9058C0F}"/>
              </a:ext>
            </a:extLst>
          </p:cNvPr>
          <p:cNvSpPr/>
          <p:nvPr/>
        </p:nvSpPr>
        <p:spPr>
          <a:xfrm>
            <a:off x="467360" y="1458079"/>
            <a:ext cx="11118898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11CCB45F-5EBE-9217-D3C9-42277BEEBA15}"/>
              </a:ext>
            </a:extLst>
          </p:cNvPr>
          <p:cNvSpPr/>
          <p:nvPr/>
        </p:nvSpPr>
        <p:spPr>
          <a:xfrm>
            <a:off x="467360" y="4074378"/>
            <a:ext cx="11118898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8043FF-7A84-F646-1A07-7932F3D24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9833FC-789B-AF77-C699-0118147743B2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5B4291-588B-EE2C-56C6-E917E2B5B181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02682D0B-2E45-2FC3-6F40-8821254E0B5E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32F6AB27-598B-E42A-A415-CDAB4127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Iterative Two-stage Algorithm to Guide the Search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C63E60-182A-24CE-77CB-275860EA9CEA}"/>
              </a:ext>
            </a:extLst>
          </p:cNvPr>
          <p:cNvSpPr txBox="1"/>
          <p:nvPr/>
        </p:nvSpPr>
        <p:spPr>
          <a:xfrm>
            <a:off x="4952234" y="1990697"/>
            <a:ext cx="1906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880000"/>
                </a:solidFill>
                <a:effectLst/>
              </a:rPr>
              <a:t>handler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b = a+1;</a:t>
            </a:r>
          </a:p>
          <a:p>
            <a:r>
              <a:rPr lang="en-US" dirty="0">
                <a:solidFill>
                  <a:srgbClr val="444444"/>
                </a:solidFill>
              </a:rPr>
              <a:t>  c = a+1;</a:t>
            </a:r>
          </a:p>
          <a:p>
            <a:r>
              <a:rPr lang="en-US" dirty="0">
                <a:solidFill>
                  <a:srgbClr val="444444"/>
                </a:solidFill>
              </a:rPr>
              <a:t>  d = </a:t>
            </a:r>
            <a:r>
              <a:rPr lang="en-US" dirty="0" err="1">
                <a:solidFill>
                  <a:srgbClr val="444444"/>
                </a:solidFill>
              </a:rPr>
              <a:t>c+b</a:t>
            </a:r>
            <a:r>
              <a:rPr lang="en-US" dirty="0">
                <a:solidFill>
                  <a:srgbClr val="444444"/>
                </a:solidFill>
              </a:rPr>
              <a:t>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dma_wr</a:t>
            </a:r>
            <a:r>
              <a:rPr lang="en-US" dirty="0">
                <a:solidFill>
                  <a:srgbClr val="444444"/>
                </a:solidFill>
              </a:rPr>
              <a:t>(d);</a:t>
            </a:r>
          </a:p>
          <a:p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</p:txBody>
      </p:sp>
      <p:grpSp>
        <p:nvGrpSpPr>
          <p:cNvPr id="1410" name="Group 1409">
            <a:extLst>
              <a:ext uri="{FF2B5EF4-FFF2-40B4-BE49-F238E27FC236}">
                <a16:creationId xmlns:a16="http://schemas.microsoft.com/office/drawing/2014/main" id="{A08041B8-C479-9269-A48D-649B633D487F}"/>
              </a:ext>
            </a:extLst>
          </p:cNvPr>
          <p:cNvGrpSpPr/>
          <p:nvPr/>
        </p:nvGrpSpPr>
        <p:grpSpPr>
          <a:xfrm>
            <a:off x="6849107" y="1528600"/>
            <a:ext cx="1910074" cy="2307300"/>
            <a:chOff x="7341459" y="1245878"/>
            <a:chExt cx="2069928" cy="278379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CB6E729-6708-A2FC-7A98-7C4BF8258F91}"/>
                </a:ext>
              </a:extLst>
            </p:cNvPr>
            <p:cNvSpPr/>
            <p:nvPr/>
          </p:nvSpPr>
          <p:spPr>
            <a:xfrm>
              <a:off x="7341459" y="1655944"/>
              <a:ext cx="1057381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="0" i="0" dirty="0">
                  <a:solidFill>
                    <a:schemeClr val="tx1"/>
                  </a:solidFill>
                  <a:effectLst/>
                </a:rPr>
                <a:t> = a +1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2A98799-385B-BB8E-8A7D-0AFF1EAEF565}"/>
                </a:ext>
              </a:extLst>
            </p:cNvPr>
            <p:cNvSpPr/>
            <p:nvPr/>
          </p:nvSpPr>
          <p:spPr>
            <a:xfrm>
              <a:off x="8302335" y="2076435"/>
              <a:ext cx="1109052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a + 1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5D9D9F1-00AC-FBB4-DC0F-38A840C96FEE}"/>
                </a:ext>
              </a:extLst>
            </p:cNvPr>
            <p:cNvSpPr/>
            <p:nvPr/>
          </p:nvSpPr>
          <p:spPr>
            <a:xfrm>
              <a:off x="7666981" y="2740811"/>
              <a:ext cx="1307068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d=</a:t>
              </a:r>
              <a:r>
                <a:rPr lang="en-US" dirty="0" err="1">
                  <a:solidFill>
                    <a:schemeClr val="tx1"/>
                  </a:solidFill>
                </a:rPr>
                <a:t>c+b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55838A5-9096-0F73-2EF5-5B8DB77E8BB7}"/>
                </a:ext>
              </a:extLst>
            </p:cNvPr>
            <p:cNvSpPr/>
            <p:nvPr/>
          </p:nvSpPr>
          <p:spPr>
            <a:xfrm>
              <a:off x="7571744" y="3312645"/>
              <a:ext cx="1502905" cy="34913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dma_wr</a:t>
              </a:r>
              <a:r>
                <a:rPr lang="en-US" dirty="0">
                  <a:solidFill>
                    <a:schemeClr val="tx1"/>
                  </a:solidFill>
                </a:rPr>
                <a:t>(d)</a:t>
              </a:r>
            </a:p>
          </p:txBody>
        </p:sp>
        <p:sp>
          <p:nvSpPr>
            <p:cNvPr id="52" name="Flowchart: Decision 51">
              <a:extLst>
                <a:ext uri="{FF2B5EF4-FFF2-40B4-BE49-F238E27FC236}">
                  <a16:creationId xmlns:a16="http://schemas.microsoft.com/office/drawing/2014/main" id="{51A3DF3E-C877-C7FF-EA27-1D26EC43682E}"/>
                </a:ext>
              </a:extLst>
            </p:cNvPr>
            <p:cNvSpPr/>
            <p:nvPr/>
          </p:nvSpPr>
          <p:spPr>
            <a:xfrm>
              <a:off x="8089625" y="1245878"/>
              <a:ext cx="555831" cy="201705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lowchart: Decision 52">
              <a:extLst>
                <a:ext uri="{FF2B5EF4-FFF2-40B4-BE49-F238E27FC236}">
                  <a16:creationId xmlns:a16="http://schemas.microsoft.com/office/drawing/2014/main" id="{EB4C9FED-C44B-EDCF-458B-2273EFCC7E91}"/>
                </a:ext>
              </a:extLst>
            </p:cNvPr>
            <p:cNvSpPr/>
            <p:nvPr/>
          </p:nvSpPr>
          <p:spPr>
            <a:xfrm>
              <a:off x="8048949" y="3827967"/>
              <a:ext cx="555831" cy="201705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42DDEE20-ECC7-FE85-6AD0-EEAFEA4D9E50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 rot="16200000" flipH="1">
              <a:off x="8241937" y="3743038"/>
              <a:ext cx="166187" cy="36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89FCDC6-B6B5-37B0-2C49-2285FF46F1DD}"/>
                </a:ext>
              </a:extLst>
            </p:cNvPr>
            <p:cNvCxnSpPr>
              <a:cxnSpLocks/>
              <a:stCxn id="52" idx="2"/>
              <a:endCxn id="48" idx="0"/>
            </p:cNvCxnSpPr>
            <p:nvPr/>
          </p:nvCxnSpPr>
          <p:spPr>
            <a:xfrm flipH="1">
              <a:off x="7870150" y="1447583"/>
              <a:ext cx="497391" cy="208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A45B9B4-B13A-850D-4258-4877B9D4C2BA}"/>
                </a:ext>
              </a:extLst>
            </p:cNvPr>
            <p:cNvCxnSpPr>
              <a:cxnSpLocks/>
              <a:stCxn id="52" idx="2"/>
              <a:endCxn id="49" idx="0"/>
            </p:cNvCxnSpPr>
            <p:nvPr/>
          </p:nvCxnSpPr>
          <p:spPr>
            <a:xfrm>
              <a:off x="8367541" y="1447583"/>
              <a:ext cx="489320" cy="628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9AA93E6-CF6F-8959-6B37-E06793C96B8B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>
              <a:off x="7870150" y="2005079"/>
              <a:ext cx="450365" cy="73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9C2EDCB-AC45-2E5A-ABBA-287879396FDC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8320515" y="2425570"/>
              <a:ext cx="536346" cy="3152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05A14FF-2B5D-988A-6011-21A19F0F32D3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8320515" y="3089945"/>
              <a:ext cx="2681" cy="22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8" name="Freeform: Shape 1417">
            <a:extLst>
              <a:ext uri="{FF2B5EF4-FFF2-40B4-BE49-F238E27FC236}">
                <a16:creationId xmlns:a16="http://schemas.microsoft.com/office/drawing/2014/main" id="{E9A6FAB3-FBE9-AE2B-FF13-101EACE3C4DF}"/>
              </a:ext>
            </a:extLst>
          </p:cNvPr>
          <p:cNvSpPr/>
          <p:nvPr/>
        </p:nvSpPr>
        <p:spPr>
          <a:xfrm rot="5236999">
            <a:off x="7456751" y="1187985"/>
            <a:ext cx="679084" cy="2379731"/>
          </a:xfrm>
          <a:custGeom>
            <a:avLst/>
            <a:gdLst>
              <a:gd name="connsiteX0" fmla="*/ 665018 w 854791"/>
              <a:gd name="connsiteY0" fmla="*/ 0 h 2327563"/>
              <a:gd name="connsiteX1" fmla="*/ 812800 w 854791"/>
              <a:gd name="connsiteY1" fmla="*/ 1043709 h 2327563"/>
              <a:gd name="connsiteX2" fmla="*/ 0 w 854791"/>
              <a:gd name="connsiteY2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791" h="2327563">
                <a:moveTo>
                  <a:pt x="665018" y="0"/>
                </a:moveTo>
                <a:cubicBezTo>
                  <a:pt x="794327" y="327891"/>
                  <a:pt x="923636" y="655782"/>
                  <a:pt x="812800" y="1043709"/>
                </a:cubicBezTo>
                <a:cubicBezTo>
                  <a:pt x="701964" y="1431636"/>
                  <a:pt x="350982" y="1879599"/>
                  <a:pt x="0" y="2327563"/>
                </a:cubicBezTo>
              </a:path>
            </a:pathLst>
          </a:custGeom>
          <a:noFill/>
          <a:ln w="57150">
            <a:solidFill>
              <a:srgbClr val="039BE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TextBox 1418">
            <a:extLst>
              <a:ext uri="{FF2B5EF4-FFF2-40B4-BE49-F238E27FC236}">
                <a16:creationId xmlns:a16="http://schemas.microsoft.com/office/drawing/2014/main" id="{778116B0-EFF2-420C-17C1-9887D138F22C}"/>
              </a:ext>
            </a:extLst>
          </p:cNvPr>
          <p:cNvSpPr txBox="1"/>
          <p:nvPr/>
        </p:nvSpPr>
        <p:spPr>
          <a:xfrm>
            <a:off x="9451722" y="1543270"/>
            <a:ext cx="4224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880000"/>
                </a:solidFill>
                <a:effectLst/>
              </a:rPr>
              <a:t>handler_1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b = a+1; </a:t>
            </a:r>
          </a:p>
          <a:p>
            <a:r>
              <a:rPr lang="en-US" dirty="0">
                <a:solidFill>
                  <a:srgbClr val="444444"/>
                </a:solidFill>
              </a:rPr>
              <a:t>  c = a+1;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gen_event</a:t>
            </a:r>
            <a:r>
              <a:rPr lang="en-US" dirty="0">
                <a:solidFill>
                  <a:srgbClr val="444444"/>
                </a:solidFill>
              </a:rPr>
              <a:t>(c, b);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  <a:p>
            <a:endParaRPr lang="en-US" dirty="0">
              <a:solidFill>
                <a:srgbClr val="777777"/>
              </a:solidFill>
            </a:endParaRPr>
          </a:p>
          <a:p>
            <a:r>
              <a:rPr lang="en-US" b="1" i="0" dirty="0">
                <a:solidFill>
                  <a:srgbClr val="880000"/>
                </a:solidFill>
                <a:effectLst/>
              </a:rPr>
              <a:t>handler_2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c, b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dirty="0">
                <a:solidFill>
                  <a:srgbClr val="444444"/>
                </a:solidFill>
              </a:rPr>
              <a:t>d = </a:t>
            </a:r>
            <a:r>
              <a:rPr lang="en-US" dirty="0" err="1">
                <a:solidFill>
                  <a:srgbClr val="444444"/>
                </a:solidFill>
              </a:rPr>
              <a:t>c+b</a:t>
            </a:r>
            <a:r>
              <a:rPr lang="en-US" dirty="0">
                <a:solidFill>
                  <a:srgbClr val="444444"/>
                </a:solidFill>
              </a:rPr>
              <a:t>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dma_wr</a:t>
            </a:r>
            <a:r>
              <a:rPr lang="en-US" dirty="0">
                <a:solidFill>
                  <a:srgbClr val="444444"/>
                </a:solidFill>
              </a:rPr>
              <a:t>(d);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  <a:p>
            <a:endParaRPr lang="en-US" dirty="0">
              <a:solidFill>
                <a:srgbClr val="777777"/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 </a:t>
            </a:r>
            <a:endParaRPr lang="en-US" dirty="0">
              <a:solidFill>
                <a:srgbClr val="777777"/>
              </a:solidFill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589C01-5AEE-4457-EA35-8663AEDE4EE4}"/>
              </a:ext>
            </a:extLst>
          </p:cNvPr>
          <p:cNvGrpSpPr/>
          <p:nvPr/>
        </p:nvGrpSpPr>
        <p:grpSpPr>
          <a:xfrm>
            <a:off x="4515613" y="2240753"/>
            <a:ext cx="430269" cy="998728"/>
            <a:chOff x="7997131" y="4073094"/>
            <a:chExt cx="571925" cy="132753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59D70EE-1D27-9FAE-2DC2-2588D44FDC6A}"/>
                </a:ext>
              </a:extLst>
            </p:cNvPr>
            <p:cNvSpPr/>
            <p:nvPr/>
          </p:nvSpPr>
          <p:spPr>
            <a:xfrm rot="10800000">
              <a:off x="7997131" y="4450899"/>
              <a:ext cx="571925" cy="571925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EFABE65-1DAE-ED3B-6776-3375B34D2E20}"/>
                </a:ext>
              </a:extLst>
            </p:cNvPr>
            <p:cNvCxnSpPr>
              <a:cxnSpLocks/>
            </p:cNvCxnSpPr>
            <p:nvPr/>
          </p:nvCxnSpPr>
          <p:spPr>
            <a:xfrm>
              <a:off x="8275999" y="4073094"/>
              <a:ext cx="0" cy="3778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3E9F1F2-5AC4-DC85-CA49-3047072071BE}"/>
                </a:ext>
              </a:extLst>
            </p:cNvPr>
            <p:cNvCxnSpPr>
              <a:cxnSpLocks/>
            </p:cNvCxnSpPr>
            <p:nvPr/>
          </p:nvCxnSpPr>
          <p:spPr>
            <a:xfrm>
              <a:off x="8276251" y="5022825"/>
              <a:ext cx="0" cy="3778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17B6F0-1710-2BE8-446A-74CBE2D40126}"/>
              </a:ext>
            </a:extLst>
          </p:cNvPr>
          <p:cNvGrpSpPr/>
          <p:nvPr/>
        </p:nvGrpSpPr>
        <p:grpSpPr>
          <a:xfrm>
            <a:off x="9108781" y="2037386"/>
            <a:ext cx="382002" cy="1492511"/>
            <a:chOff x="9085012" y="2176208"/>
            <a:chExt cx="509938" cy="1992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F05BED-9D64-2C33-778E-9D9B13F7F204}"/>
                </a:ext>
              </a:extLst>
            </p:cNvPr>
            <p:cNvGrpSpPr/>
            <p:nvPr/>
          </p:nvGrpSpPr>
          <p:grpSpPr>
            <a:xfrm>
              <a:off x="9085012" y="2176208"/>
              <a:ext cx="501345" cy="1163707"/>
              <a:chOff x="7997131" y="4073094"/>
              <a:chExt cx="571925" cy="132753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076FC18-C0D6-605E-AAE1-F7028E7F8260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CA457AB-5115-687F-AF39-BC0730093F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9788916-B0EC-EA24-5A3A-B0E299245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3ABF16E-0419-1F3D-BFFD-5AE4F893EF48}"/>
                </a:ext>
              </a:extLst>
            </p:cNvPr>
            <p:cNvGrpSpPr/>
            <p:nvPr/>
          </p:nvGrpSpPr>
          <p:grpSpPr>
            <a:xfrm>
              <a:off x="9093605" y="3336047"/>
              <a:ext cx="501345" cy="832526"/>
              <a:chOff x="7997131" y="4450899"/>
              <a:chExt cx="571925" cy="94973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5B09369-7DA6-1C9B-85BA-AEDD7D65E57A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1C87BA4-6F92-C5BF-21FF-4CA0E456A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5522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6" grpId="0"/>
      <p:bldP spid="1418" grpId="0" animBg="1"/>
      <p:bldP spid="1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2DAAE-5318-85BF-55DD-832764D54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F234D1-E772-DEA9-336C-C8A1DAA01B52}"/>
              </a:ext>
            </a:extLst>
          </p:cNvPr>
          <p:cNvSpPr/>
          <p:nvPr/>
        </p:nvSpPr>
        <p:spPr>
          <a:xfrm>
            <a:off x="467360" y="1458079"/>
            <a:ext cx="11118898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6B7922D8-0FA6-CBF5-7CB8-6757A86598B2}"/>
              </a:ext>
            </a:extLst>
          </p:cNvPr>
          <p:cNvSpPr/>
          <p:nvPr/>
        </p:nvSpPr>
        <p:spPr>
          <a:xfrm>
            <a:off x="467360" y="4074378"/>
            <a:ext cx="11118898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B0DEC3-F567-2221-2D06-F0291D62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04033A-EB87-7505-3759-563144DD1800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6A7E5A-CDB5-3CA0-7635-7D14D708CC41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6E505DA2-6507-50D1-45DC-4E9A9C328C5D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8E53D60D-1355-81C1-8F63-AAAA06DB8AC0}"/>
              </a:ext>
            </a:extLst>
          </p:cNvPr>
          <p:cNvSpPr/>
          <p:nvPr/>
        </p:nvSpPr>
        <p:spPr>
          <a:xfrm>
            <a:off x="1762572" y="3573261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1F48720D-9E91-698E-1843-838BF839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Iterative Two-stage Algorithm to Guide the Search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FBBFDC-5589-92A5-27E3-E6780C314902}"/>
              </a:ext>
            </a:extLst>
          </p:cNvPr>
          <p:cNvSpPr txBox="1"/>
          <p:nvPr/>
        </p:nvSpPr>
        <p:spPr>
          <a:xfrm>
            <a:off x="4952234" y="1990697"/>
            <a:ext cx="1906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880000"/>
                </a:solidFill>
                <a:effectLst/>
              </a:rPr>
              <a:t>handler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b = a+1;</a:t>
            </a:r>
          </a:p>
          <a:p>
            <a:r>
              <a:rPr lang="en-US" dirty="0">
                <a:solidFill>
                  <a:srgbClr val="444444"/>
                </a:solidFill>
              </a:rPr>
              <a:t>  c = a+1;</a:t>
            </a:r>
          </a:p>
          <a:p>
            <a:r>
              <a:rPr lang="en-US" dirty="0">
                <a:solidFill>
                  <a:srgbClr val="444444"/>
                </a:solidFill>
              </a:rPr>
              <a:t>  d = </a:t>
            </a:r>
            <a:r>
              <a:rPr lang="en-US" dirty="0" err="1">
                <a:solidFill>
                  <a:srgbClr val="444444"/>
                </a:solidFill>
              </a:rPr>
              <a:t>c+b</a:t>
            </a:r>
            <a:r>
              <a:rPr lang="en-US" dirty="0">
                <a:solidFill>
                  <a:srgbClr val="444444"/>
                </a:solidFill>
              </a:rPr>
              <a:t>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dma_wr</a:t>
            </a:r>
            <a:r>
              <a:rPr lang="en-US" dirty="0">
                <a:solidFill>
                  <a:srgbClr val="444444"/>
                </a:solidFill>
              </a:rPr>
              <a:t>(d);</a:t>
            </a:r>
          </a:p>
          <a:p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</p:txBody>
      </p:sp>
      <p:grpSp>
        <p:nvGrpSpPr>
          <p:cNvPr id="1410" name="Group 1409">
            <a:extLst>
              <a:ext uri="{FF2B5EF4-FFF2-40B4-BE49-F238E27FC236}">
                <a16:creationId xmlns:a16="http://schemas.microsoft.com/office/drawing/2014/main" id="{B1980344-339D-C39B-74A3-8064381AE163}"/>
              </a:ext>
            </a:extLst>
          </p:cNvPr>
          <p:cNvGrpSpPr/>
          <p:nvPr/>
        </p:nvGrpSpPr>
        <p:grpSpPr>
          <a:xfrm>
            <a:off x="6849107" y="1528600"/>
            <a:ext cx="1910074" cy="2307300"/>
            <a:chOff x="7341459" y="1245878"/>
            <a:chExt cx="2069928" cy="278379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AB1CD6-15A7-C382-8D3B-F821E09E1C38}"/>
                </a:ext>
              </a:extLst>
            </p:cNvPr>
            <p:cNvSpPr/>
            <p:nvPr/>
          </p:nvSpPr>
          <p:spPr>
            <a:xfrm>
              <a:off x="7341459" y="1655944"/>
              <a:ext cx="1057381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="0" i="0" dirty="0">
                  <a:solidFill>
                    <a:schemeClr val="tx1"/>
                  </a:solidFill>
                  <a:effectLst/>
                </a:rPr>
                <a:t> = a +1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D6A0B4A-91D1-4C97-72D5-30BD2ED6FB55}"/>
                </a:ext>
              </a:extLst>
            </p:cNvPr>
            <p:cNvSpPr/>
            <p:nvPr/>
          </p:nvSpPr>
          <p:spPr>
            <a:xfrm>
              <a:off x="8302335" y="2076435"/>
              <a:ext cx="1109052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a + 1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D91ADB-C3A3-69A9-96D1-B70A455DB072}"/>
                </a:ext>
              </a:extLst>
            </p:cNvPr>
            <p:cNvSpPr/>
            <p:nvPr/>
          </p:nvSpPr>
          <p:spPr>
            <a:xfrm>
              <a:off x="7666981" y="2740811"/>
              <a:ext cx="1307068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d=</a:t>
              </a:r>
              <a:r>
                <a:rPr lang="en-US" dirty="0" err="1">
                  <a:solidFill>
                    <a:schemeClr val="tx1"/>
                  </a:solidFill>
                </a:rPr>
                <a:t>c+b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05550A6-7167-6895-D685-4958AAF090B7}"/>
                </a:ext>
              </a:extLst>
            </p:cNvPr>
            <p:cNvSpPr/>
            <p:nvPr/>
          </p:nvSpPr>
          <p:spPr>
            <a:xfrm>
              <a:off x="7571744" y="3312645"/>
              <a:ext cx="1502905" cy="34913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dma_wr</a:t>
              </a:r>
              <a:r>
                <a:rPr lang="en-US" dirty="0">
                  <a:solidFill>
                    <a:schemeClr val="tx1"/>
                  </a:solidFill>
                </a:rPr>
                <a:t>(d)</a:t>
              </a:r>
            </a:p>
          </p:txBody>
        </p:sp>
        <p:sp>
          <p:nvSpPr>
            <p:cNvPr id="52" name="Flowchart: Decision 51">
              <a:extLst>
                <a:ext uri="{FF2B5EF4-FFF2-40B4-BE49-F238E27FC236}">
                  <a16:creationId xmlns:a16="http://schemas.microsoft.com/office/drawing/2014/main" id="{E4B20E9F-C910-A652-520B-58F33B11BD85}"/>
                </a:ext>
              </a:extLst>
            </p:cNvPr>
            <p:cNvSpPr/>
            <p:nvPr/>
          </p:nvSpPr>
          <p:spPr>
            <a:xfrm>
              <a:off x="8089625" y="1245878"/>
              <a:ext cx="555831" cy="201705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lowchart: Decision 52">
              <a:extLst>
                <a:ext uri="{FF2B5EF4-FFF2-40B4-BE49-F238E27FC236}">
                  <a16:creationId xmlns:a16="http://schemas.microsoft.com/office/drawing/2014/main" id="{B574165B-0D6A-C747-66BA-146E120262D3}"/>
                </a:ext>
              </a:extLst>
            </p:cNvPr>
            <p:cNvSpPr/>
            <p:nvPr/>
          </p:nvSpPr>
          <p:spPr>
            <a:xfrm>
              <a:off x="8048949" y="3827967"/>
              <a:ext cx="555831" cy="201705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A0AB2E96-1CEE-8E0C-8D9F-C75ABCB84E68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 rot="16200000" flipH="1">
              <a:off x="8241937" y="3743038"/>
              <a:ext cx="166187" cy="36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C52B01F-3066-CFE5-BF6E-6C49F09535AD}"/>
                </a:ext>
              </a:extLst>
            </p:cNvPr>
            <p:cNvCxnSpPr>
              <a:cxnSpLocks/>
              <a:stCxn id="52" idx="2"/>
              <a:endCxn id="48" idx="0"/>
            </p:cNvCxnSpPr>
            <p:nvPr/>
          </p:nvCxnSpPr>
          <p:spPr>
            <a:xfrm flipH="1">
              <a:off x="7870150" y="1447583"/>
              <a:ext cx="497391" cy="208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60DB9B8D-B7D6-027B-DED2-380A5632C631}"/>
                </a:ext>
              </a:extLst>
            </p:cNvPr>
            <p:cNvCxnSpPr>
              <a:cxnSpLocks/>
              <a:stCxn id="52" idx="2"/>
              <a:endCxn id="49" idx="0"/>
            </p:cNvCxnSpPr>
            <p:nvPr/>
          </p:nvCxnSpPr>
          <p:spPr>
            <a:xfrm>
              <a:off x="8367541" y="1447583"/>
              <a:ext cx="489320" cy="628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38F0AF54-54F3-3161-CA8C-EF3A6ACB2690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>
              <a:off x="7870150" y="2005079"/>
              <a:ext cx="450365" cy="73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E3872A7-7D88-9C86-5893-DA6F60646153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8320515" y="2425570"/>
              <a:ext cx="536346" cy="3152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EA28748-A594-1E6D-71A0-C855E8A33D2F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8320515" y="3089945"/>
              <a:ext cx="2681" cy="22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8" name="Freeform: Shape 1417">
            <a:extLst>
              <a:ext uri="{FF2B5EF4-FFF2-40B4-BE49-F238E27FC236}">
                <a16:creationId xmlns:a16="http://schemas.microsoft.com/office/drawing/2014/main" id="{352EC8C4-14B2-2058-9555-062E0E0F4D9B}"/>
              </a:ext>
            </a:extLst>
          </p:cNvPr>
          <p:cNvSpPr/>
          <p:nvPr/>
        </p:nvSpPr>
        <p:spPr>
          <a:xfrm rot="5236999">
            <a:off x="7456751" y="1187985"/>
            <a:ext cx="679084" cy="2379731"/>
          </a:xfrm>
          <a:custGeom>
            <a:avLst/>
            <a:gdLst>
              <a:gd name="connsiteX0" fmla="*/ 665018 w 854791"/>
              <a:gd name="connsiteY0" fmla="*/ 0 h 2327563"/>
              <a:gd name="connsiteX1" fmla="*/ 812800 w 854791"/>
              <a:gd name="connsiteY1" fmla="*/ 1043709 h 2327563"/>
              <a:gd name="connsiteX2" fmla="*/ 0 w 854791"/>
              <a:gd name="connsiteY2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791" h="2327563">
                <a:moveTo>
                  <a:pt x="665018" y="0"/>
                </a:moveTo>
                <a:cubicBezTo>
                  <a:pt x="794327" y="327891"/>
                  <a:pt x="923636" y="655782"/>
                  <a:pt x="812800" y="1043709"/>
                </a:cubicBezTo>
                <a:cubicBezTo>
                  <a:pt x="701964" y="1431636"/>
                  <a:pt x="350982" y="1879599"/>
                  <a:pt x="0" y="2327563"/>
                </a:cubicBezTo>
              </a:path>
            </a:pathLst>
          </a:custGeom>
          <a:noFill/>
          <a:ln w="57150">
            <a:solidFill>
              <a:srgbClr val="039BE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TextBox 1418">
            <a:extLst>
              <a:ext uri="{FF2B5EF4-FFF2-40B4-BE49-F238E27FC236}">
                <a16:creationId xmlns:a16="http://schemas.microsoft.com/office/drawing/2014/main" id="{A0E9F921-E30C-F54C-BE27-E4BE90100AEE}"/>
              </a:ext>
            </a:extLst>
          </p:cNvPr>
          <p:cNvSpPr txBox="1"/>
          <p:nvPr/>
        </p:nvSpPr>
        <p:spPr>
          <a:xfrm>
            <a:off x="9451722" y="1543270"/>
            <a:ext cx="4224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880000"/>
                </a:solidFill>
                <a:effectLst/>
              </a:rPr>
              <a:t>handler_1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b = a+1; </a:t>
            </a:r>
          </a:p>
          <a:p>
            <a:r>
              <a:rPr lang="en-US" dirty="0">
                <a:solidFill>
                  <a:srgbClr val="444444"/>
                </a:solidFill>
              </a:rPr>
              <a:t>  c = a+1;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gen_event</a:t>
            </a:r>
            <a:r>
              <a:rPr lang="en-US" dirty="0">
                <a:solidFill>
                  <a:srgbClr val="444444"/>
                </a:solidFill>
              </a:rPr>
              <a:t>(c, b);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  <a:p>
            <a:endParaRPr lang="en-US" dirty="0">
              <a:solidFill>
                <a:srgbClr val="777777"/>
              </a:solidFill>
            </a:endParaRPr>
          </a:p>
          <a:p>
            <a:r>
              <a:rPr lang="en-US" b="1" i="0" dirty="0">
                <a:solidFill>
                  <a:srgbClr val="880000"/>
                </a:solidFill>
                <a:effectLst/>
              </a:rPr>
              <a:t>handler_2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c, b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dirty="0">
                <a:solidFill>
                  <a:srgbClr val="444444"/>
                </a:solidFill>
              </a:rPr>
              <a:t>d = </a:t>
            </a:r>
            <a:r>
              <a:rPr lang="en-US" dirty="0" err="1">
                <a:solidFill>
                  <a:srgbClr val="444444"/>
                </a:solidFill>
              </a:rPr>
              <a:t>c+b</a:t>
            </a:r>
            <a:r>
              <a:rPr lang="en-US" dirty="0">
                <a:solidFill>
                  <a:srgbClr val="444444"/>
                </a:solidFill>
              </a:rPr>
              <a:t>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dma_wr</a:t>
            </a:r>
            <a:r>
              <a:rPr lang="en-US" dirty="0">
                <a:solidFill>
                  <a:srgbClr val="444444"/>
                </a:solidFill>
              </a:rPr>
              <a:t>(d);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  <a:p>
            <a:endParaRPr lang="en-US" dirty="0">
              <a:solidFill>
                <a:srgbClr val="777777"/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 </a:t>
            </a:r>
            <a:endParaRPr lang="en-US" dirty="0">
              <a:solidFill>
                <a:srgbClr val="777777"/>
              </a:solidFill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AA2687-8416-3197-E11B-630E0A2B40D2}"/>
              </a:ext>
            </a:extLst>
          </p:cNvPr>
          <p:cNvGrpSpPr/>
          <p:nvPr/>
        </p:nvGrpSpPr>
        <p:grpSpPr>
          <a:xfrm>
            <a:off x="4515613" y="2240753"/>
            <a:ext cx="430269" cy="998728"/>
            <a:chOff x="7997131" y="4073094"/>
            <a:chExt cx="571925" cy="132753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1F4EA48-90A2-DEB2-7DCF-900C8709298A}"/>
                </a:ext>
              </a:extLst>
            </p:cNvPr>
            <p:cNvSpPr/>
            <p:nvPr/>
          </p:nvSpPr>
          <p:spPr>
            <a:xfrm rot="10800000">
              <a:off x="7997131" y="4450899"/>
              <a:ext cx="571925" cy="571925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137A13C-2775-AF58-D808-833F6B9644B8}"/>
                </a:ext>
              </a:extLst>
            </p:cNvPr>
            <p:cNvCxnSpPr>
              <a:cxnSpLocks/>
            </p:cNvCxnSpPr>
            <p:nvPr/>
          </p:nvCxnSpPr>
          <p:spPr>
            <a:xfrm>
              <a:off x="8275999" y="4073094"/>
              <a:ext cx="0" cy="3778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BCF6A4-4D4B-CD0D-44F8-B090CC8AB900}"/>
                </a:ext>
              </a:extLst>
            </p:cNvPr>
            <p:cNvCxnSpPr>
              <a:cxnSpLocks/>
            </p:cNvCxnSpPr>
            <p:nvPr/>
          </p:nvCxnSpPr>
          <p:spPr>
            <a:xfrm>
              <a:off x="8276251" y="5022825"/>
              <a:ext cx="0" cy="3778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E44500-7294-2B31-4E54-45C1532912FC}"/>
              </a:ext>
            </a:extLst>
          </p:cNvPr>
          <p:cNvGrpSpPr/>
          <p:nvPr/>
        </p:nvGrpSpPr>
        <p:grpSpPr>
          <a:xfrm>
            <a:off x="9107506" y="2037386"/>
            <a:ext cx="382002" cy="1492511"/>
            <a:chOff x="9085012" y="2176208"/>
            <a:chExt cx="509938" cy="1992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00DA32-CE99-4198-9255-38B29DDCD8EF}"/>
                </a:ext>
              </a:extLst>
            </p:cNvPr>
            <p:cNvGrpSpPr/>
            <p:nvPr/>
          </p:nvGrpSpPr>
          <p:grpSpPr>
            <a:xfrm>
              <a:off x="9085012" y="2176208"/>
              <a:ext cx="501345" cy="1163707"/>
              <a:chOff x="7997131" y="4073094"/>
              <a:chExt cx="571925" cy="132753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ABDF12F-011B-DED7-E900-8CE5B4247188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D5FECDA-356B-356B-9E32-6CF9E46925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13D0630-CFAE-E44C-2434-73899240B4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9B34AF4-7CCD-6C25-032F-0627E685CDA5}"/>
                </a:ext>
              </a:extLst>
            </p:cNvPr>
            <p:cNvGrpSpPr/>
            <p:nvPr/>
          </p:nvGrpSpPr>
          <p:grpSpPr>
            <a:xfrm>
              <a:off x="9093605" y="3336047"/>
              <a:ext cx="501345" cy="832526"/>
              <a:chOff x="7997131" y="4450899"/>
              <a:chExt cx="571925" cy="94973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9DF097E-104B-1C63-6A85-EE55D9B71B70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FBE6613-3E33-5256-27CF-30D76726D3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38E4B5-C558-1D33-474A-19AECF17E79B}"/>
              </a:ext>
            </a:extLst>
          </p:cNvPr>
          <p:cNvGrpSpPr/>
          <p:nvPr/>
        </p:nvGrpSpPr>
        <p:grpSpPr>
          <a:xfrm>
            <a:off x="9108781" y="2037386"/>
            <a:ext cx="382002" cy="1492511"/>
            <a:chOff x="9085012" y="2176208"/>
            <a:chExt cx="509938" cy="19923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B2ABEED-5BB6-9975-82BE-DCB4A29DE11E}"/>
                </a:ext>
              </a:extLst>
            </p:cNvPr>
            <p:cNvGrpSpPr/>
            <p:nvPr/>
          </p:nvGrpSpPr>
          <p:grpSpPr>
            <a:xfrm>
              <a:off x="9085012" y="2176208"/>
              <a:ext cx="501345" cy="1163707"/>
              <a:chOff x="7997131" y="4073094"/>
              <a:chExt cx="571925" cy="132753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C5D6E4A-4CCC-9B9D-F4E5-14488527B345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F0EB3EC-8432-D138-600B-F5D3681B90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0EB42095-30A6-22A5-02F3-949001AA9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2A12E65-211D-9DF4-9876-F188C7FBB528}"/>
                </a:ext>
              </a:extLst>
            </p:cNvPr>
            <p:cNvGrpSpPr/>
            <p:nvPr/>
          </p:nvGrpSpPr>
          <p:grpSpPr>
            <a:xfrm>
              <a:off x="9093605" y="3336047"/>
              <a:ext cx="501345" cy="832526"/>
              <a:chOff x="7997131" y="4450899"/>
              <a:chExt cx="571925" cy="94973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63B15D-54F0-89A2-BB00-E6DC0423DF64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484381BD-5AB7-778D-A7FC-AB24ED4CD2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58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37513 0.330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AF715-2597-19B8-CD10-9D7E4E9D1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E32A81-C33D-9005-6BDF-56BE44A25750}"/>
              </a:ext>
            </a:extLst>
          </p:cNvPr>
          <p:cNvGrpSpPr/>
          <p:nvPr/>
        </p:nvGrpSpPr>
        <p:grpSpPr>
          <a:xfrm>
            <a:off x="4545672" y="4303612"/>
            <a:ext cx="382002" cy="1492511"/>
            <a:chOff x="9085012" y="2176208"/>
            <a:chExt cx="509938" cy="19923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18F2243-E71F-6C16-D477-89420D76659A}"/>
                </a:ext>
              </a:extLst>
            </p:cNvPr>
            <p:cNvGrpSpPr/>
            <p:nvPr/>
          </p:nvGrpSpPr>
          <p:grpSpPr>
            <a:xfrm>
              <a:off x="9085012" y="2176208"/>
              <a:ext cx="501345" cy="1163707"/>
              <a:chOff x="7997131" y="4073094"/>
              <a:chExt cx="571925" cy="132753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CEB18F8-57C8-E43E-9538-ACBDD92FAB62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AC1AE3C-ED6B-2069-2226-F332318B43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7687F28-E11A-A5EF-88BB-2A693B80FF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52BC0D2-C3CB-C253-ABFB-9EBFDC681AD8}"/>
                </a:ext>
              </a:extLst>
            </p:cNvPr>
            <p:cNvGrpSpPr/>
            <p:nvPr/>
          </p:nvGrpSpPr>
          <p:grpSpPr>
            <a:xfrm>
              <a:off x="9093605" y="3336047"/>
              <a:ext cx="501345" cy="832526"/>
              <a:chOff x="7997131" y="4450899"/>
              <a:chExt cx="571925" cy="94973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054E04A-132A-311D-7EEC-999B01F53AB0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5154239-10E7-20C2-10C7-079CAAE817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8" name="Group 1457">
            <a:extLst>
              <a:ext uri="{FF2B5EF4-FFF2-40B4-BE49-F238E27FC236}">
                <a16:creationId xmlns:a16="http://schemas.microsoft.com/office/drawing/2014/main" id="{D5EA11A0-0FF0-0FE7-5C60-0A77E5B879B3}"/>
              </a:ext>
            </a:extLst>
          </p:cNvPr>
          <p:cNvGrpSpPr/>
          <p:nvPr/>
        </p:nvGrpSpPr>
        <p:grpSpPr>
          <a:xfrm>
            <a:off x="4313760" y="4301770"/>
            <a:ext cx="801782" cy="1980096"/>
            <a:chOff x="4521107" y="4360966"/>
            <a:chExt cx="801782" cy="198009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FE92E88-248E-4096-AB6A-E3F22968B769}"/>
                </a:ext>
              </a:extLst>
            </p:cNvPr>
            <p:cNvGrpSpPr/>
            <p:nvPr/>
          </p:nvGrpSpPr>
          <p:grpSpPr>
            <a:xfrm>
              <a:off x="4747136" y="4360966"/>
              <a:ext cx="375565" cy="871751"/>
              <a:chOff x="7997131" y="4073094"/>
              <a:chExt cx="571925" cy="1327536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18165EA-5566-5657-E985-ACBEDFE32E7F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57DF1AD0-B159-9096-DB0C-E7B18432BE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304F7BCE-A7CF-4DA0-0558-50142EF80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DC8FC5F-253F-224E-6384-A3357D0EEE36}"/>
                </a:ext>
              </a:extLst>
            </p:cNvPr>
            <p:cNvSpPr/>
            <p:nvPr/>
          </p:nvSpPr>
          <p:spPr>
            <a:xfrm rot="10800000">
              <a:off x="4521107" y="5519306"/>
              <a:ext cx="375565" cy="375565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CF7E8C1-F621-7CFF-6D0B-74B9BEF13322}"/>
                </a:ext>
              </a:extLst>
            </p:cNvPr>
            <p:cNvCxnSpPr>
              <a:cxnSpLocks/>
            </p:cNvCxnSpPr>
            <p:nvPr/>
          </p:nvCxnSpPr>
          <p:spPr>
            <a:xfrm>
              <a:off x="4931912" y="6092970"/>
              <a:ext cx="0" cy="24809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37" name="Oval 1436">
              <a:extLst>
                <a:ext uri="{FF2B5EF4-FFF2-40B4-BE49-F238E27FC236}">
                  <a16:creationId xmlns:a16="http://schemas.microsoft.com/office/drawing/2014/main" id="{722C9D40-16FC-8A61-CD33-299A02F4E599}"/>
                </a:ext>
              </a:extLst>
            </p:cNvPr>
            <p:cNvSpPr/>
            <p:nvPr/>
          </p:nvSpPr>
          <p:spPr>
            <a:xfrm rot="10800000">
              <a:off x="4947324" y="5525410"/>
              <a:ext cx="375565" cy="375565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Rectangle: Rounded Corners 1437">
              <a:extLst>
                <a:ext uri="{FF2B5EF4-FFF2-40B4-BE49-F238E27FC236}">
                  <a16:creationId xmlns:a16="http://schemas.microsoft.com/office/drawing/2014/main" id="{08EDAF7B-6981-F366-ABF2-21F88FD4DDD6}"/>
                </a:ext>
              </a:extLst>
            </p:cNvPr>
            <p:cNvSpPr/>
            <p:nvPr/>
          </p:nvSpPr>
          <p:spPr>
            <a:xfrm rot="10800000">
              <a:off x="4718140" y="5237068"/>
              <a:ext cx="424240" cy="15663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9" name="Straight Arrow Connector 1438">
              <a:extLst>
                <a:ext uri="{FF2B5EF4-FFF2-40B4-BE49-F238E27FC236}">
                  <a16:creationId xmlns:a16="http://schemas.microsoft.com/office/drawing/2014/main" id="{121C8D9A-E611-C57F-6C10-C239C245C29E}"/>
                </a:ext>
              </a:extLst>
            </p:cNvPr>
            <p:cNvCxnSpPr>
              <a:cxnSpLocks/>
              <a:stCxn id="1438" idx="0"/>
              <a:endCxn id="45" idx="4"/>
            </p:cNvCxnSpPr>
            <p:nvPr/>
          </p:nvCxnSpPr>
          <p:spPr>
            <a:xfrm flipH="1">
              <a:off x="4708889" y="5393705"/>
              <a:ext cx="221371" cy="1256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3" name="Straight Arrow Connector 1442">
              <a:extLst>
                <a:ext uri="{FF2B5EF4-FFF2-40B4-BE49-F238E27FC236}">
                  <a16:creationId xmlns:a16="http://schemas.microsoft.com/office/drawing/2014/main" id="{4130820A-E953-9981-58D2-C1EC58EF899B}"/>
                </a:ext>
              </a:extLst>
            </p:cNvPr>
            <p:cNvCxnSpPr>
              <a:cxnSpLocks/>
              <a:stCxn id="1438" idx="0"/>
              <a:endCxn id="1437" idx="4"/>
            </p:cNvCxnSpPr>
            <p:nvPr/>
          </p:nvCxnSpPr>
          <p:spPr>
            <a:xfrm>
              <a:off x="4930260" y="5393705"/>
              <a:ext cx="204846" cy="1317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47" name="Rectangle: Rounded Corners 1446">
              <a:extLst>
                <a:ext uri="{FF2B5EF4-FFF2-40B4-BE49-F238E27FC236}">
                  <a16:creationId xmlns:a16="http://schemas.microsoft.com/office/drawing/2014/main" id="{41F8CE6C-131B-01BF-D63C-768FBBA06A70}"/>
                </a:ext>
              </a:extLst>
            </p:cNvPr>
            <p:cNvSpPr/>
            <p:nvPr/>
          </p:nvSpPr>
          <p:spPr>
            <a:xfrm rot="10800000">
              <a:off x="4717103" y="6026982"/>
              <a:ext cx="424240" cy="15663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2" name="Straight Arrow Connector 1451">
              <a:extLst>
                <a:ext uri="{FF2B5EF4-FFF2-40B4-BE49-F238E27FC236}">
                  <a16:creationId xmlns:a16="http://schemas.microsoft.com/office/drawing/2014/main" id="{42315F40-B9D5-45D4-CFE9-18F179965A1D}"/>
                </a:ext>
              </a:extLst>
            </p:cNvPr>
            <p:cNvCxnSpPr>
              <a:cxnSpLocks/>
              <a:stCxn id="45" idx="0"/>
              <a:endCxn id="1447" idx="2"/>
            </p:cNvCxnSpPr>
            <p:nvPr/>
          </p:nvCxnSpPr>
          <p:spPr>
            <a:xfrm>
              <a:off x="4708889" y="5894871"/>
              <a:ext cx="220334" cy="1321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5" name="Straight Arrow Connector 1454">
              <a:extLst>
                <a:ext uri="{FF2B5EF4-FFF2-40B4-BE49-F238E27FC236}">
                  <a16:creationId xmlns:a16="http://schemas.microsoft.com/office/drawing/2014/main" id="{F49C384A-4027-6BC4-1D0E-598C8D12FCCD}"/>
                </a:ext>
              </a:extLst>
            </p:cNvPr>
            <p:cNvCxnSpPr>
              <a:cxnSpLocks/>
              <a:stCxn id="1437" idx="0"/>
              <a:endCxn id="1447" idx="2"/>
            </p:cNvCxnSpPr>
            <p:nvPr/>
          </p:nvCxnSpPr>
          <p:spPr>
            <a:xfrm flipH="1">
              <a:off x="4929223" y="5900975"/>
              <a:ext cx="205883" cy="12600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8868F0-DA47-249C-F114-3DE99ECE40F9}"/>
              </a:ext>
            </a:extLst>
          </p:cNvPr>
          <p:cNvSpPr/>
          <p:nvPr/>
        </p:nvSpPr>
        <p:spPr>
          <a:xfrm>
            <a:off x="467360" y="1458079"/>
            <a:ext cx="11118898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DD038330-FC9B-7A11-B7D9-DEEAE28D0B21}"/>
              </a:ext>
            </a:extLst>
          </p:cNvPr>
          <p:cNvSpPr/>
          <p:nvPr/>
        </p:nvSpPr>
        <p:spPr>
          <a:xfrm>
            <a:off x="467360" y="4074378"/>
            <a:ext cx="11118898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D3467-8D7D-EB3A-69F4-37741113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BCE513-E24E-D752-C0FE-4E219C299344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25507-87A3-EFBB-0089-C219AD610F81}"/>
              </a:ext>
            </a:extLst>
          </p:cNvPr>
          <p:cNvSpPr txBox="1"/>
          <p:nvPr/>
        </p:nvSpPr>
        <p:spPr>
          <a:xfrm>
            <a:off x="991013" y="5585992"/>
            <a:ext cx="3390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Constraint Satisfaction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783B95-1D0F-CEF1-7C12-9D7AAAD7CD82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17F090E5-E05E-4D54-7F9E-ADCDB5FB6B50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40B18A39-FA80-E148-6F86-442E50F1A626}"/>
              </a:ext>
            </a:extLst>
          </p:cNvPr>
          <p:cNvSpPr/>
          <p:nvPr/>
        </p:nvSpPr>
        <p:spPr>
          <a:xfrm>
            <a:off x="1762572" y="3573261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EB493D0F-8CA7-D49D-0986-8E58DA20F72D}"/>
              </a:ext>
            </a:extLst>
          </p:cNvPr>
          <p:cNvSpPr/>
          <p:nvPr/>
        </p:nvSpPr>
        <p:spPr>
          <a:xfrm rot="10800000">
            <a:off x="3404220" y="3519107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849B7EB3-988D-FDFA-F2AB-C2BCD98D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Iterative Two-stage Algorithm to Guide the Search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E5D2AC-A05D-E1E4-F065-7A074C7425D2}"/>
              </a:ext>
            </a:extLst>
          </p:cNvPr>
          <p:cNvSpPr txBox="1"/>
          <p:nvPr/>
        </p:nvSpPr>
        <p:spPr>
          <a:xfrm>
            <a:off x="4952234" y="1990697"/>
            <a:ext cx="19069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880000"/>
                </a:solidFill>
                <a:effectLst/>
              </a:rPr>
              <a:t>handler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b = a+1;</a:t>
            </a:r>
          </a:p>
          <a:p>
            <a:r>
              <a:rPr lang="en-US" dirty="0">
                <a:solidFill>
                  <a:srgbClr val="444444"/>
                </a:solidFill>
              </a:rPr>
              <a:t>  c = a+1;</a:t>
            </a:r>
          </a:p>
          <a:p>
            <a:r>
              <a:rPr lang="en-US" dirty="0">
                <a:solidFill>
                  <a:srgbClr val="444444"/>
                </a:solidFill>
              </a:rPr>
              <a:t>  d = </a:t>
            </a:r>
            <a:r>
              <a:rPr lang="en-US" dirty="0" err="1">
                <a:solidFill>
                  <a:srgbClr val="444444"/>
                </a:solidFill>
              </a:rPr>
              <a:t>c+b</a:t>
            </a:r>
            <a:r>
              <a:rPr lang="en-US" dirty="0">
                <a:solidFill>
                  <a:srgbClr val="444444"/>
                </a:solidFill>
              </a:rPr>
              <a:t>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dma_wr</a:t>
            </a:r>
            <a:r>
              <a:rPr lang="en-US" dirty="0">
                <a:solidFill>
                  <a:srgbClr val="444444"/>
                </a:solidFill>
              </a:rPr>
              <a:t>(d);</a:t>
            </a:r>
          </a:p>
          <a:p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</p:txBody>
      </p:sp>
      <p:grpSp>
        <p:nvGrpSpPr>
          <p:cNvPr id="1410" name="Group 1409">
            <a:extLst>
              <a:ext uri="{FF2B5EF4-FFF2-40B4-BE49-F238E27FC236}">
                <a16:creationId xmlns:a16="http://schemas.microsoft.com/office/drawing/2014/main" id="{237CB0C2-96A4-8264-E02A-AD48AE9927AD}"/>
              </a:ext>
            </a:extLst>
          </p:cNvPr>
          <p:cNvGrpSpPr/>
          <p:nvPr/>
        </p:nvGrpSpPr>
        <p:grpSpPr>
          <a:xfrm>
            <a:off x="6849107" y="1528600"/>
            <a:ext cx="1910074" cy="2307300"/>
            <a:chOff x="7341459" y="1245878"/>
            <a:chExt cx="2069928" cy="278379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F7D9F2D-9299-BF16-7162-E3E7775DFE3E}"/>
                </a:ext>
              </a:extLst>
            </p:cNvPr>
            <p:cNvSpPr/>
            <p:nvPr/>
          </p:nvSpPr>
          <p:spPr>
            <a:xfrm>
              <a:off x="7341459" y="1655944"/>
              <a:ext cx="1057381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  <a:r>
                <a:rPr lang="en-US" b="0" i="0" dirty="0">
                  <a:solidFill>
                    <a:schemeClr val="tx1"/>
                  </a:solidFill>
                  <a:effectLst/>
                </a:rPr>
                <a:t> = a +1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6F1E0E-1186-5277-41CB-7805029E5DAC}"/>
                </a:ext>
              </a:extLst>
            </p:cNvPr>
            <p:cNvSpPr/>
            <p:nvPr/>
          </p:nvSpPr>
          <p:spPr>
            <a:xfrm>
              <a:off x="8302335" y="2076435"/>
              <a:ext cx="1109052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a + 1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0BAE09-AC8E-4D5D-0859-B314BD1020A6}"/>
                </a:ext>
              </a:extLst>
            </p:cNvPr>
            <p:cNvSpPr/>
            <p:nvPr/>
          </p:nvSpPr>
          <p:spPr>
            <a:xfrm>
              <a:off x="7666981" y="2740811"/>
              <a:ext cx="1307068" cy="34913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d=</a:t>
              </a:r>
              <a:r>
                <a:rPr lang="en-US" dirty="0" err="1">
                  <a:solidFill>
                    <a:schemeClr val="tx1"/>
                  </a:solidFill>
                </a:rPr>
                <a:t>c+b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0456C93-F9BC-1AEF-97BE-C42C8D2A3FD1}"/>
                </a:ext>
              </a:extLst>
            </p:cNvPr>
            <p:cNvSpPr/>
            <p:nvPr/>
          </p:nvSpPr>
          <p:spPr>
            <a:xfrm>
              <a:off x="7571744" y="3312645"/>
              <a:ext cx="1502905" cy="34913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dma_wr</a:t>
              </a:r>
              <a:r>
                <a:rPr lang="en-US" dirty="0">
                  <a:solidFill>
                    <a:schemeClr val="tx1"/>
                  </a:solidFill>
                </a:rPr>
                <a:t>(d)</a:t>
              </a:r>
            </a:p>
          </p:txBody>
        </p:sp>
        <p:sp>
          <p:nvSpPr>
            <p:cNvPr id="52" name="Flowchart: Decision 51">
              <a:extLst>
                <a:ext uri="{FF2B5EF4-FFF2-40B4-BE49-F238E27FC236}">
                  <a16:creationId xmlns:a16="http://schemas.microsoft.com/office/drawing/2014/main" id="{8A988EB1-8F02-9681-96A5-DAEDB8E08F0D}"/>
                </a:ext>
              </a:extLst>
            </p:cNvPr>
            <p:cNvSpPr/>
            <p:nvPr/>
          </p:nvSpPr>
          <p:spPr>
            <a:xfrm>
              <a:off x="8089625" y="1245878"/>
              <a:ext cx="555831" cy="201705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Flowchart: Decision 52">
              <a:extLst>
                <a:ext uri="{FF2B5EF4-FFF2-40B4-BE49-F238E27FC236}">
                  <a16:creationId xmlns:a16="http://schemas.microsoft.com/office/drawing/2014/main" id="{716249C1-8336-E61C-6DEC-3FAA1F57A556}"/>
                </a:ext>
              </a:extLst>
            </p:cNvPr>
            <p:cNvSpPr/>
            <p:nvPr/>
          </p:nvSpPr>
          <p:spPr>
            <a:xfrm>
              <a:off x="8048949" y="3827967"/>
              <a:ext cx="555831" cy="201705"/>
            </a:xfrm>
            <a:prstGeom prst="flowChartDecisi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4" name="Connector: Curved 53">
              <a:extLst>
                <a:ext uri="{FF2B5EF4-FFF2-40B4-BE49-F238E27FC236}">
                  <a16:creationId xmlns:a16="http://schemas.microsoft.com/office/drawing/2014/main" id="{F44D6024-9B65-FC36-F78F-C74096C5CE80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>
            <a:xfrm rot="16200000" flipH="1">
              <a:off x="8241937" y="3743038"/>
              <a:ext cx="166187" cy="36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600C31A-044D-5F7E-A732-5FF105077118}"/>
                </a:ext>
              </a:extLst>
            </p:cNvPr>
            <p:cNvCxnSpPr>
              <a:cxnSpLocks/>
              <a:stCxn id="52" idx="2"/>
              <a:endCxn id="48" idx="0"/>
            </p:cNvCxnSpPr>
            <p:nvPr/>
          </p:nvCxnSpPr>
          <p:spPr>
            <a:xfrm flipH="1">
              <a:off x="7870150" y="1447583"/>
              <a:ext cx="497391" cy="208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6B1AC0F-738E-4D74-7076-B814DF326A43}"/>
                </a:ext>
              </a:extLst>
            </p:cNvPr>
            <p:cNvCxnSpPr>
              <a:cxnSpLocks/>
              <a:stCxn id="52" idx="2"/>
              <a:endCxn id="49" idx="0"/>
            </p:cNvCxnSpPr>
            <p:nvPr/>
          </p:nvCxnSpPr>
          <p:spPr>
            <a:xfrm>
              <a:off x="8367541" y="1447583"/>
              <a:ext cx="489320" cy="6288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C55A4D7-F45E-4E4E-4F53-0099822D1514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>
              <a:off x="7870150" y="2005079"/>
              <a:ext cx="450365" cy="7357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9FD96A8-38C2-DD4D-8C3B-8F4B1008651C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8320515" y="2425570"/>
              <a:ext cx="536346" cy="3152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2F40282-05B3-094B-AA07-AA00DA5A3524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8320515" y="3089945"/>
              <a:ext cx="2681" cy="2227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8" name="Freeform: Shape 1417">
            <a:extLst>
              <a:ext uri="{FF2B5EF4-FFF2-40B4-BE49-F238E27FC236}">
                <a16:creationId xmlns:a16="http://schemas.microsoft.com/office/drawing/2014/main" id="{A7384FAE-EFFC-7226-4B53-DB96A2ADC065}"/>
              </a:ext>
            </a:extLst>
          </p:cNvPr>
          <p:cNvSpPr/>
          <p:nvPr/>
        </p:nvSpPr>
        <p:spPr>
          <a:xfrm rot="5236999">
            <a:off x="7456751" y="1187985"/>
            <a:ext cx="679084" cy="2379731"/>
          </a:xfrm>
          <a:custGeom>
            <a:avLst/>
            <a:gdLst>
              <a:gd name="connsiteX0" fmla="*/ 665018 w 854791"/>
              <a:gd name="connsiteY0" fmla="*/ 0 h 2327563"/>
              <a:gd name="connsiteX1" fmla="*/ 812800 w 854791"/>
              <a:gd name="connsiteY1" fmla="*/ 1043709 h 2327563"/>
              <a:gd name="connsiteX2" fmla="*/ 0 w 854791"/>
              <a:gd name="connsiteY2" fmla="*/ 2327563 h 232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791" h="2327563">
                <a:moveTo>
                  <a:pt x="665018" y="0"/>
                </a:moveTo>
                <a:cubicBezTo>
                  <a:pt x="794327" y="327891"/>
                  <a:pt x="923636" y="655782"/>
                  <a:pt x="812800" y="1043709"/>
                </a:cubicBezTo>
                <a:cubicBezTo>
                  <a:pt x="701964" y="1431636"/>
                  <a:pt x="350982" y="1879599"/>
                  <a:pt x="0" y="2327563"/>
                </a:cubicBezTo>
              </a:path>
            </a:pathLst>
          </a:custGeom>
          <a:noFill/>
          <a:ln w="57150">
            <a:solidFill>
              <a:srgbClr val="039BE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TextBox 1418">
            <a:extLst>
              <a:ext uri="{FF2B5EF4-FFF2-40B4-BE49-F238E27FC236}">
                <a16:creationId xmlns:a16="http://schemas.microsoft.com/office/drawing/2014/main" id="{D1A99E39-C438-C3AF-3136-E420FD7F9669}"/>
              </a:ext>
            </a:extLst>
          </p:cNvPr>
          <p:cNvSpPr txBox="1"/>
          <p:nvPr/>
        </p:nvSpPr>
        <p:spPr>
          <a:xfrm>
            <a:off x="9451722" y="1543270"/>
            <a:ext cx="4224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880000"/>
                </a:solidFill>
                <a:effectLst/>
              </a:rPr>
              <a:t>handler_1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a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b = a+1; </a:t>
            </a:r>
          </a:p>
          <a:p>
            <a:r>
              <a:rPr lang="en-US" dirty="0">
                <a:solidFill>
                  <a:srgbClr val="444444"/>
                </a:solidFill>
              </a:rPr>
              <a:t>  c = a+1;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gen_event</a:t>
            </a:r>
            <a:r>
              <a:rPr lang="en-US" dirty="0">
                <a:solidFill>
                  <a:srgbClr val="444444"/>
                </a:solidFill>
              </a:rPr>
              <a:t>(c, b);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  <a:p>
            <a:endParaRPr lang="en-US" dirty="0">
              <a:solidFill>
                <a:srgbClr val="777777"/>
              </a:solidFill>
            </a:endParaRPr>
          </a:p>
          <a:p>
            <a:r>
              <a:rPr lang="en-US" b="1" i="0" dirty="0">
                <a:solidFill>
                  <a:srgbClr val="880000"/>
                </a:solidFill>
                <a:effectLst/>
              </a:rPr>
              <a:t>handler_2</a:t>
            </a:r>
            <a:r>
              <a:rPr lang="en-US" b="0" i="0" dirty="0">
                <a:solidFill>
                  <a:srgbClr val="444444"/>
                </a:solidFill>
                <a:effectLst/>
              </a:rPr>
              <a:t>(int </a:t>
            </a:r>
            <a:r>
              <a:rPr lang="en-US" dirty="0">
                <a:solidFill>
                  <a:srgbClr val="444444"/>
                </a:solidFill>
              </a:rPr>
              <a:t>c, b</a:t>
            </a:r>
            <a:r>
              <a:rPr lang="en-US" b="0" i="0" dirty="0">
                <a:solidFill>
                  <a:srgbClr val="444444"/>
                </a:solidFill>
                <a:effectLst/>
              </a:rPr>
              <a:t>){     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</a:rPr>
              <a:t>  </a:t>
            </a:r>
            <a:r>
              <a:rPr lang="en-US" dirty="0">
                <a:solidFill>
                  <a:srgbClr val="444444"/>
                </a:solidFill>
              </a:rPr>
              <a:t>d = </a:t>
            </a:r>
            <a:r>
              <a:rPr lang="en-US" dirty="0" err="1">
                <a:solidFill>
                  <a:srgbClr val="444444"/>
                </a:solidFill>
              </a:rPr>
              <a:t>c+b</a:t>
            </a:r>
            <a:r>
              <a:rPr lang="en-US" dirty="0">
                <a:solidFill>
                  <a:srgbClr val="444444"/>
                </a:solidFill>
              </a:rPr>
              <a:t>;</a:t>
            </a:r>
          </a:p>
          <a:p>
            <a:r>
              <a:rPr lang="en-US" dirty="0">
                <a:solidFill>
                  <a:srgbClr val="444444"/>
                </a:solidFill>
              </a:rPr>
              <a:t>  </a:t>
            </a:r>
            <a:r>
              <a:rPr lang="en-US" dirty="0" err="1">
                <a:solidFill>
                  <a:srgbClr val="444444"/>
                </a:solidFill>
              </a:rPr>
              <a:t>dma_wr</a:t>
            </a:r>
            <a:r>
              <a:rPr lang="en-US" dirty="0">
                <a:solidFill>
                  <a:srgbClr val="444444"/>
                </a:solidFill>
              </a:rPr>
              <a:t>(d);</a:t>
            </a:r>
            <a:r>
              <a:rPr lang="en-US" dirty="0">
                <a:solidFill>
                  <a:srgbClr val="777777"/>
                </a:solidFill>
                <a:effectLst/>
              </a:rPr>
              <a:t>}</a:t>
            </a:r>
          </a:p>
          <a:p>
            <a:endParaRPr lang="en-US" dirty="0">
              <a:solidFill>
                <a:srgbClr val="777777"/>
              </a:solidFill>
            </a:endParaRPr>
          </a:p>
          <a:p>
            <a:r>
              <a:rPr lang="en-US" dirty="0">
                <a:solidFill>
                  <a:srgbClr val="444444"/>
                </a:solidFill>
              </a:rPr>
              <a:t> </a:t>
            </a:r>
            <a:endParaRPr lang="en-US" dirty="0">
              <a:solidFill>
                <a:srgbClr val="777777"/>
              </a:solidFill>
              <a:effectLst/>
            </a:endParaRPr>
          </a:p>
        </p:txBody>
      </p:sp>
      <p:grpSp>
        <p:nvGrpSpPr>
          <p:cNvPr id="1420" name="Group 1419">
            <a:extLst>
              <a:ext uri="{FF2B5EF4-FFF2-40B4-BE49-F238E27FC236}">
                <a16:creationId xmlns:a16="http://schemas.microsoft.com/office/drawing/2014/main" id="{89E8D5B0-169D-C81E-EBDD-1551B7577A28}"/>
              </a:ext>
            </a:extLst>
          </p:cNvPr>
          <p:cNvGrpSpPr/>
          <p:nvPr/>
        </p:nvGrpSpPr>
        <p:grpSpPr>
          <a:xfrm>
            <a:off x="6352003" y="4405592"/>
            <a:ext cx="1669710" cy="1231054"/>
            <a:chOff x="6816165" y="4231028"/>
            <a:chExt cx="1669710" cy="1231054"/>
          </a:xfrm>
        </p:grpSpPr>
        <p:sp>
          <p:nvSpPr>
            <p:cNvPr id="1421" name="Rectangle: Rounded Corners 1420">
              <a:extLst>
                <a:ext uri="{FF2B5EF4-FFF2-40B4-BE49-F238E27FC236}">
                  <a16:creationId xmlns:a16="http://schemas.microsoft.com/office/drawing/2014/main" id="{F8F25A62-B113-D94C-0061-7AA6603B9E04}"/>
                </a:ext>
              </a:extLst>
            </p:cNvPr>
            <p:cNvSpPr/>
            <p:nvPr/>
          </p:nvSpPr>
          <p:spPr>
            <a:xfrm>
              <a:off x="6903559" y="4231028"/>
              <a:ext cx="1519619" cy="121454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TextBox 1421">
              <a:extLst>
                <a:ext uri="{FF2B5EF4-FFF2-40B4-BE49-F238E27FC236}">
                  <a16:creationId xmlns:a16="http://schemas.microsoft.com/office/drawing/2014/main" id="{D706C66D-BE18-FFDF-FC40-68D8D17D62F3}"/>
                </a:ext>
              </a:extLst>
            </p:cNvPr>
            <p:cNvSpPr txBox="1"/>
            <p:nvPr/>
          </p:nvSpPr>
          <p:spPr>
            <a:xfrm>
              <a:off x="6816165" y="4754196"/>
              <a:ext cx="16697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HW Constraints</a:t>
              </a:r>
            </a:p>
          </p:txBody>
        </p:sp>
      </p:grpSp>
      <p:grpSp>
        <p:nvGrpSpPr>
          <p:cNvPr id="1424" name="Group 1423">
            <a:extLst>
              <a:ext uri="{FF2B5EF4-FFF2-40B4-BE49-F238E27FC236}">
                <a16:creationId xmlns:a16="http://schemas.microsoft.com/office/drawing/2014/main" id="{661434AB-1482-1B64-E77E-C2E5E1F48E44}"/>
              </a:ext>
            </a:extLst>
          </p:cNvPr>
          <p:cNvGrpSpPr/>
          <p:nvPr/>
        </p:nvGrpSpPr>
        <p:grpSpPr>
          <a:xfrm>
            <a:off x="8958917" y="4870685"/>
            <a:ext cx="1470676" cy="721963"/>
            <a:chOff x="8476473" y="4210954"/>
            <a:chExt cx="1470676" cy="721963"/>
          </a:xfrm>
        </p:grpSpPr>
        <p:sp>
          <p:nvSpPr>
            <p:cNvPr id="1426" name="Rectangle: Rounded Corners 1425">
              <a:extLst>
                <a:ext uri="{FF2B5EF4-FFF2-40B4-BE49-F238E27FC236}">
                  <a16:creationId xmlns:a16="http://schemas.microsoft.com/office/drawing/2014/main" id="{2024778C-D9A7-A571-9FC4-738F904CD701}"/>
                </a:ext>
              </a:extLst>
            </p:cNvPr>
            <p:cNvSpPr/>
            <p:nvPr/>
          </p:nvSpPr>
          <p:spPr>
            <a:xfrm>
              <a:off x="8584575" y="4225031"/>
              <a:ext cx="1309029" cy="707886"/>
            </a:xfrm>
            <a:prstGeom prst="roundRect">
              <a:avLst/>
            </a:prstGeom>
            <a:solidFill>
              <a:srgbClr val="FF9999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TextBox 1426">
              <a:extLst>
                <a:ext uri="{FF2B5EF4-FFF2-40B4-BE49-F238E27FC236}">
                  <a16:creationId xmlns:a16="http://schemas.microsoft.com/office/drawing/2014/main" id="{8F7AE09F-27B2-30A3-DA4C-9D66BE0A81C3}"/>
                </a:ext>
              </a:extLst>
            </p:cNvPr>
            <p:cNvSpPr txBox="1"/>
            <p:nvPr/>
          </p:nvSpPr>
          <p:spPr>
            <a:xfrm>
              <a:off x="8476473" y="4210954"/>
              <a:ext cx="14706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Perf </a:t>
              </a:r>
            </a:p>
            <a:p>
              <a:pPr algn="ctr"/>
              <a:r>
                <a:rPr lang="en-US" sz="2000" b="1" dirty="0"/>
                <a:t>Model</a:t>
              </a:r>
            </a:p>
          </p:txBody>
        </p:sp>
      </p:grpSp>
      <p:grpSp>
        <p:nvGrpSpPr>
          <p:cNvPr id="1428" name="Group 1427">
            <a:extLst>
              <a:ext uri="{FF2B5EF4-FFF2-40B4-BE49-F238E27FC236}">
                <a16:creationId xmlns:a16="http://schemas.microsoft.com/office/drawing/2014/main" id="{F045CCD1-14C0-7A88-80C6-7A98F7A4E85E}"/>
              </a:ext>
            </a:extLst>
          </p:cNvPr>
          <p:cNvGrpSpPr/>
          <p:nvPr/>
        </p:nvGrpSpPr>
        <p:grpSpPr>
          <a:xfrm flipV="1">
            <a:off x="6283954" y="4283082"/>
            <a:ext cx="1782916" cy="707886"/>
            <a:chOff x="6748114" y="4722771"/>
            <a:chExt cx="3362037" cy="1331529"/>
          </a:xfrm>
        </p:grpSpPr>
        <p:sp>
          <p:nvSpPr>
            <p:cNvPr id="1429" name="Rectangle: Rounded Corners 1414">
              <a:extLst>
                <a:ext uri="{FF2B5EF4-FFF2-40B4-BE49-F238E27FC236}">
                  <a16:creationId xmlns:a16="http://schemas.microsoft.com/office/drawing/2014/main" id="{54D67FC4-663F-27B7-9E89-A4FF294D3C42}"/>
                </a:ext>
              </a:extLst>
            </p:cNvPr>
            <p:cNvSpPr/>
            <p:nvPr/>
          </p:nvSpPr>
          <p:spPr>
            <a:xfrm>
              <a:off x="6748114" y="4722771"/>
              <a:ext cx="3362037" cy="1331529"/>
            </a:xfrm>
            <a:custGeom>
              <a:avLst/>
              <a:gdLst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3140111 w 3362037"/>
                <a:gd name="connsiteY2" fmla="*/ 0 h 1331529"/>
                <a:gd name="connsiteX3" fmla="*/ 3362037 w 3362037"/>
                <a:gd name="connsiteY3" fmla="*/ 221926 h 1331529"/>
                <a:gd name="connsiteX4" fmla="*/ 3362037 w 3362037"/>
                <a:gd name="connsiteY4" fmla="*/ 1109603 h 1331529"/>
                <a:gd name="connsiteX5" fmla="*/ 3140111 w 3362037"/>
                <a:gd name="connsiteY5" fmla="*/ 1331529 h 1331529"/>
                <a:gd name="connsiteX6" fmla="*/ 221926 w 3362037"/>
                <a:gd name="connsiteY6" fmla="*/ 1331529 h 1331529"/>
                <a:gd name="connsiteX7" fmla="*/ 0 w 3362037"/>
                <a:gd name="connsiteY7" fmla="*/ 1109603 h 1331529"/>
                <a:gd name="connsiteX8" fmla="*/ 0 w 3362037"/>
                <a:gd name="connsiteY8" fmla="*/ 221926 h 1331529"/>
                <a:gd name="connsiteX0" fmla="*/ 0 w 3362037"/>
                <a:gd name="connsiteY0" fmla="*/ 234152 h 1343755"/>
                <a:gd name="connsiteX1" fmla="*/ 221926 w 3362037"/>
                <a:gd name="connsiteY1" fmla="*/ 12226 h 1343755"/>
                <a:gd name="connsiteX2" fmla="*/ 2109559 w 3362037"/>
                <a:gd name="connsiteY2" fmla="*/ 0 h 1343755"/>
                <a:gd name="connsiteX3" fmla="*/ 3140111 w 3362037"/>
                <a:gd name="connsiteY3" fmla="*/ 12226 h 1343755"/>
                <a:gd name="connsiteX4" fmla="*/ 3362037 w 3362037"/>
                <a:gd name="connsiteY4" fmla="*/ 234152 h 1343755"/>
                <a:gd name="connsiteX5" fmla="*/ 3362037 w 3362037"/>
                <a:gd name="connsiteY5" fmla="*/ 1121829 h 1343755"/>
                <a:gd name="connsiteX6" fmla="*/ 3140111 w 3362037"/>
                <a:gd name="connsiteY6" fmla="*/ 1343755 h 1343755"/>
                <a:gd name="connsiteX7" fmla="*/ 221926 w 3362037"/>
                <a:gd name="connsiteY7" fmla="*/ 1343755 h 1343755"/>
                <a:gd name="connsiteX8" fmla="*/ 0 w 3362037"/>
                <a:gd name="connsiteY8" fmla="*/ 1121829 h 1343755"/>
                <a:gd name="connsiteX9" fmla="*/ 0 w 3362037"/>
                <a:gd name="connsiteY9" fmla="*/ 234152 h 1343755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2118795 w 3362037"/>
                <a:gd name="connsiteY2" fmla="*/ 486537 h 1331529"/>
                <a:gd name="connsiteX3" fmla="*/ 3140111 w 3362037"/>
                <a:gd name="connsiteY3" fmla="*/ 0 h 1331529"/>
                <a:gd name="connsiteX4" fmla="*/ 3362037 w 3362037"/>
                <a:gd name="connsiteY4" fmla="*/ 221926 h 1331529"/>
                <a:gd name="connsiteX5" fmla="*/ 3362037 w 3362037"/>
                <a:gd name="connsiteY5" fmla="*/ 1109603 h 1331529"/>
                <a:gd name="connsiteX6" fmla="*/ 3140111 w 3362037"/>
                <a:gd name="connsiteY6" fmla="*/ 1331529 h 1331529"/>
                <a:gd name="connsiteX7" fmla="*/ 221926 w 3362037"/>
                <a:gd name="connsiteY7" fmla="*/ 1331529 h 1331529"/>
                <a:gd name="connsiteX8" fmla="*/ 0 w 3362037"/>
                <a:gd name="connsiteY8" fmla="*/ 1109603 h 1331529"/>
                <a:gd name="connsiteX9" fmla="*/ 0 w 3362037"/>
                <a:gd name="connsiteY9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2118795 w 3362037"/>
                <a:gd name="connsiteY2" fmla="*/ 458828 h 1331529"/>
                <a:gd name="connsiteX3" fmla="*/ 3140111 w 3362037"/>
                <a:gd name="connsiteY3" fmla="*/ 0 h 1331529"/>
                <a:gd name="connsiteX4" fmla="*/ 3362037 w 3362037"/>
                <a:gd name="connsiteY4" fmla="*/ 221926 h 1331529"/>
                <a:gd name="connsiteX5" fmla="*/ 3362037 w 3362037"/>
                <a:gd name="connsiteY5" fmla="*/ 1109603 h 1331529"/>
                <a:gd name="connsiteX6" fmla="*/ 3140111 w 3362037"/>
                <a:gd name="connsiteY6" fmla="*/ 1331529 h 1331529"/>
                <a:gd name="connsiteX7" fmla="*/ 221926 w 3362037"/>
                <a:gd name="connsiteY7" fmla="*/ 1331529 h 1331529"/>
                <a:gd name="connsiteX8" fmla="*/ 0 w 3362037"/>
                <a:gd name="connsiteY8" fmla="*/ 1109603 h 1331529"/>
                <a:gd name="connsiteX9" fmla="*/ 0 w 3362037"/>
                <a:gd name="connsiteY9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881122 w 3362037"/>
                <a:gd name="connsiteY2" fmla="*/ 347991 h 1331529"/>
                <a:gd name="connsiteX3" fmla="*/ 3140111 w 3362037"/>
                <a:gd name="connsiteY3" fmla="*/ 0 h 1331529"/>
                <a:gd name="connsiteX4" fmla="*/ 3362037 w 3362037"/>
                <a:gd name="connsiteY4" fmla="*/ 221926 h 1331529"/>
                <a:gd name="connsiteX5" fmla="*/ 3362037 w 3362037"/>
                <a:gd name="connsiteY5" fmla="*/ 1109603 h 1331529"/>
                <a:gd name="connsiteX6" fmla="*/ 3140111 w 3362037"/>
                <a:gd name="connsiteY6" fmla="*/ 1331529 h 1331529"/>
                <a:gd name="connsiteX7" fmla="*/ 221926 w 3362037"/>
                <a:gd name="connsiteY7" fmla="*/ 1331529 h 1331529"/>
                <a:gd name="connsiteX8" fmla="*/ 0 w 3362037"/>
                <a:gd name="connsiteY8" fmla="*/ 1109603 h 1331529"/>
                <a:gd name="connsiteX9" fmla="*/ 0 w 3362037"/>
                <a:gd name="connsiteY9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881122 w 3362037"/>
                <a:gd name="connsiteY2" fmla="*/ 347991 h 1331529"/>
                <a:gd name="connsiteX3" fmla="*/ 1777050 w 3362037"/>
                <a:gd name="connsiteY3" fmla="*/ 218684 h 1331529"/>
                <a:gd name="connsiteX4" fmla="*/ 3140111 w 3362037"/>
                <a:gd name="connsiteY4" fmla="*/ 0 h 1331529"/>
                <a:gd name="connsiteX5" fmla="*/ 3362037 w 3362037"/>
                <a:gd name="connsiteY5" fmla="*/ 221926 h 1331529"/>
                <a:gd name="connsiteX6" fmla="*/ 3362037 w 3362037"/>
                <a:gd name="connsiteY6" fmla="*/ 1109603 h 1331529"/>
                <a:gd name="connsiteX7" fmla="*/ 3140111 w 3362037"/>
                <a:gd name="connsiteY7" fmla="*/ 1331529 h 1331529"/>
                <a:gd name="connsiteX8" fmla="*/ 221926 w 3362037"/>
                <a:gd name="connsiteY8" fmla="*/ 1331529 h 1331529"/>
                <a:gd name="connsiteX9" fmla="*/ 0 w 3362037"/>
                <a:gd name="connsiteY9" fmla="*/ 1109603 h 1331529"/>
                <a:gd name="connsiteX10" fmla="*/ 0 w 3362037"/>
                <a:gd name="connsiteY10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881122 w 3362037"/>
                <a:gd name="connsiteY2" fmla="*/ 347991 h 1331529"/>
                <a:gd name="connsiteX3" fmla="*/ 1777050 w 3362037"/>
                <a:gd name="connsiteY3" fmla="*/ 52429 h 1331529"/>
                <a:gd name="connsiteX4" fmla="*/ 3140111 w 3362037"/>
                <a:gd name="connsiteY4" fmla="*/ 0 h 1331529"/>
                <a:gd name="connsiteX5" fmla="*/ 3362037 w 3362037"/>
                <a:gd name="connsiteY5" fmla="*/ 221926 h 1331529"/>
                <a:gd name="connsiteX6" fmla="*/ 3362037 w 3362037"/>
                <a:gd name="connsiteY6" fmla="*/ 1109603 h 1331529"/>
                <a:gd name="connsiteX7" fmla="*/ 3140111 w 3362037"/>
                <a:gd name="connsiteY7" fmla="*/ 1331529 h 1331529"/>
                <a:gd name="connsiteX8" fmla="*/ 221926 w 3362037"/>
                <a:gd name="connsiteY8" fmla="*/ 1331529 h 1331529"/>
                <a:gd name="connsiteX9" fmla="*/ 0 w 3362037"/>
                <a:gd name="connsiteY9" fmla="*/ 1109603 h 1331529"/>
                <a:gd name="connsiteX10" fmla="*/ 0 w 3362037"/>
                <a:gd name="connsiteY10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881122 w 3362037"/>
                <a:gd name="connsiteY2" fmla="*/ 347991 h 1331529"/>
                <a:gd name="connsiteX3" fmla="*/ 1777050 w 3362037"/>
                <a:gd name="connsiteY3" fmla="*/ 52429 h 1331529"/>
                <a:gd name="connsiteX4" fmla="*/ 2599086 w 3362037"/>
                <a:gd name="connsiteY4" fmla="*/ 6247 h 1331529"/>
                <a:gd name="connsiteX5" fmla="*/ 3140111 w 3362037"/>
                <a:gd name="connsiteY5" fmla="*/ 0 h 1331529"/>
                <a:gd name="connsiteX6" fmla="*/ 3362037 w 3362037"/>
                <a:gd name="connsiteY6" fmla="*/ 221926 h 1331529"/>
                <a:gd name="connsiteX7" fmla="*/ 3362037 w 3362037"/>
                <a:gd name="connsiteY7" fmla="*/ 1109603 h 1331529"/>
                <a:gd name="connsiteX8" fmla="*/ 3140111 w 3362037"/>
                <a:gd name="connsiteY8" fmla="*/ 1331529 h 1331529"/>
                <a:gd name="connsiteX9" fmla="*/ 221926 w 3362037"/>
                <a:gd name="connsiteY9" fmla="*/ 1331529 h 1331529"/>
                <a:gd name="connsiteX10" fmla="*/ 0 w 3362037"/>
                <a:gd name="connsiteY10" fmla="*/ 1109603 h 1331529"/>
                <a:gd name="connsiteX11" fmla="*/ 0 w 3362037"/>
                <a:gd name="connsiteY11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881122 w 3362037"/>
                <a:gd name="connsiteY2" fmla="*/ 347991 h 1331529"/>
                <a:gd name="connsiteX3" fmla="*/ 1777050 w 3362037"/>
                <a:gd name="connsiteY3" fmla="*/ 52429 h 1331529"/>
                <a:gd name="connsiteX4" fmla="*/ 2589849 w 3362037"/>
                <a:gd name="connsiteY4" fmla="*/ 357229 h 1331529"/>
                <a:gd name="connsiteX5" fmla="*/ 3140111 w 3362037"/>
                <a:gd name="connsiteY5" fmla="*/ 0 h 1331529"/>
                <a:gd name="connsiteX6" fmla="*/ 3362037 w 3362037"/>
                <a:gd name="connsiteY6" fmla="*/ 221926 h 1331529"/>
                <a:gd name="connsiteX7" fmla="*/ 3362037 w 3362037"/>
                <a:gd name="connsiteY7" fmla="*/ 1109603 h 1331529"/>
                <a:gd name="connsiteX8" fmla="*/ 3140111 w 3362037"/>
                <a:gd name="connsiteY8" fmla="*/ 1331529 h 1331529"/>
                <a:gd name="connsiteX9" fmla="*/ 221926 w 3362037"/>
                <a:gd name="connsiteY9" fmla="*/ 1331529 h 1331529"/>
                <a:gd name="connsiteX10" fmla="*/ 0 w 3362037"/>
                <a:gd name="connsiteY10" fmla="*/ 1109603 h 1331529"/>
                <a:gd name="connsiteX11" fmla="*/ 0 w 3362037"/>
                <a:gd name="connsiteY11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881122 w 3362037"/>
                <a:gd name="connsiteY2" fmla="*/ 347991 h 1331529"/>
                <a:gd name="connsiteX3" fmla="*/ 1656978 w 3362037"/>
                <a:gd name="connsiteY3" fmla="*/ 33956 h 1331529"/>
                <a:gd name="connsiteX4" fmla="*/ 2589849 w 3362037"/>
                <a:gd name="connsiteY4" fmla="*/ 357229 h 1331529"/>
                <a:gd name="connsiteX5" fmla="*/ 3140111 w 3362037"/>
                <a:gd name="connsiteY5" fmla="*/ 0 h 1331529"/>
                <a:gd name="connsiteX6" fmla="*/ 3362037 w 3362037"/>
                <a:gd name="connsiteY6" fmla="*/ 221926 h 1331529"/>
                <a:gd name="connsiteX7" fmla="*/ 3362037 w 3362037"/>
                <a:gd name="connsiteY7" fmla="*/ 1109603 h 1331529"/>
                <a:gd name="connsiteX8" fmla="*/ 3140111 w 3362037"/>
                <a:gd name="connsiteY8" fmla="*/ 1331529 h 1331529"/>
                <a:gd name="connsiteX9" fmla="*/ 221926 w 3362037"/>
                <a:gd name="connsiteY9" fmla="*/ 1331529 h 1331529"/>
                <a:gd name="connsiteX10" fmla="*/ 0 w 3362037"/>
                <a:gd name="connsiteY10" fmla="*/ 1109603 h 1331529"/>
                <a:gd name="connsiteX11" fmla="*/ 0 w 3362037"/>
                <a:gd name="connsiteY11" fmla="*/ 221926 h 1331529"/>
                <a:gd name="connsiteX0" fmla="*/ 0 w 3362037"/>
                <a:gd name="connsiteY0" fmla="*/ 221926 h 1331529"/>
                <a:gd name="connsiteX1" fmla="*/ 221926 w 3362037"/>
                <a:gd name="connsiteY1" fmla="*/ 0 h 1331529"/>
                <a:gd name="connsiteX2" fmla="*/ 881122 w 3362037"/>
                <a:gd name="connsiteY2" fmla="*/ 347991 h 1331529"/>
                <a:gd name="connsiteX3" fmla="*/ 1693924 w 3362037"/>
                <a:gd name="connsiteY3" fmla="*/ 15483 h 1331529"/>
                <a:gd name="connsiteX4" fmla="*/ 2589849 w 3362037"/>
                <a:gd name="connsiteY4" fmla="*/ 357229 h 1331529"/>
                <a:gd name="connsiteX5" fmla="*/ 3140111 w 3362037"/>
                <a:gd name="connsiteY5" fmla="*/ 0 h 1331529"/>
                <a:gd name="connsiteX6" fmla="*/ 3362037 w 3362037"/>
                <a:gd name="connsiteY6" fmla="*/ 221926 h 1331529"/>
                <a:gd name="connsiteX7" fmla="*/ 3362037 w 3362037"/>
                <a:gd name="connsiteY7" fmla="*/ 1109603 h 1331529"/>
                <a:gd name="connsiteX8" fmla="*/ 3140111 w 3362037"/>
                <a:gd name="connsiteY8" fmla="*/ 1331529 h 1331529"/>
                <a:gd name="connsiteX9" fmla="*/ 221926 w 3362037"/>
                <a:gd name="connsiteY9" fmla="*/ 1331529 h 1331529"/>
                <a:gd name="connsiteX10" fmla="*/ 0 w 3362037"/>
                <a:gd name="connsiteY10" fmla="*/ 1109603 h 1331529"/>
                <a:gd name="connsiteX11" fmla="*/ 0 w 3362037"/>
                <a:gd name="connsiteY11" fmla="*/ 221926 h 133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2037" h="1331529">
                  <a:moveTo>
                    <a:pt x="0" y="221926"/>
                  </a:moveTo>
                  <a:cubicBezTo>
                    <a:pt x="0" y="99360"/>
                    <a:pt x="99360" y="0"/>
                    <a:pt x="221926" y="0"/>
                  </a:cubicBezTo>
                  <a:lnTo>
                    <a:pt x="881122" y="347991"/>
                  </a:lnTo>
                  <a:lnTo>
                    <a:pt x="1693924" y="15483"/>
                  </a:lnTo>
                  <a:lnTo>
                    <a:pt x="2589849" y="357229"/>
                  </a:lnTo>
                  <a:lnTo>
                    <a:pt x="3140111" y="0"/>
                  </a:lnTo>
                  <a:cubicBezTo>
                    <a:pt x="3262677" y="0"/>
                    <a:pt x="3362037" y="99360"/>
                    <a:pt x="3362037" y="221926"/>
                  </a:cubicBezTo>
                  <a:lnTo>
                    <a:pt x="3362037" y="1109603"/>
                  </a:lnTo>
                  <a:cubicBezTo>
                    <a:pt x="3362037" y="1232169"/>
                    <a:pt x="3262677" y="1331529"/>
                    <a:pt x="3140111" y="1331529"/>
                  </a:cubicBezTo>
                  <a:lnTo>
                    <a:pt x="221926" y="1331529"/>
                  </a:lnTo>
                  <a:cubicBezTo>
                    <a:pt x="99360" y="1331529"/>
                    <a:pt x="0" y="1232169"/>
                    <a:pt x="0" y="1109603"/>
                  </a:cubicBezTo>
                  <a:lnTo>
                    <a:pt x="0" y="221926"/>
                  </a:lnTo>
                  <a:close/>
                </a:path>
              </a:pathLst>
            </a:custGeom>
            <a:solidFill>
              <a:srgbClr val="F3962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TextBox 1429">
              <a:extLst>
                <a:ext uri="{FF2B5EF4-FFF2-40B4-BE49-F238E27FC236}">
                  <a16:creationId xmlns:a16="http://schemas.microsoft.com/office/drawing/2014/main" id="{2E96A361-C34E-9D77-115A-6BF8B793C547}"/>
                </a:ext>
              </a:extLst>
            </p:cNvPr>
            <p:cNvSpPr txBox="1"/>
            <p:nvPr/>
          </p:nvSpPr>
          <p:spPr>
            <a:xfrm rot="10800000">
              <a:off x="6812833" y="5227423"/>
              <a:ext cx="3256499" cy="651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SMT Solver</a:t>
              </a:r>
            </a:p>
          </p:txBody>
        </p:sp>
      </p:grpSp>
      <p:sp>
        <p:nvSpPr>
          <p:cNvPr id="1431" name="TextBox 1430">
            <a:extLst>
              <a:ext uri="{FF2B5EF4-FFF2-40B4-BE49-F238E27FC236}">
                <a16:creationId xmlns:a16="http://schemas.microsoft.com/office/drawing/2014/main" id="{AE3EB62B-6EAE-E813-5C7E-BB33D2FB4AA7}"/>
              </a:ext>
            </a:extLst>
          </p:cNvPr>
          <p:cNvSpPr txBox="1"/>
          <p:nvPr/>
        </p:nvSpPr>
        <p:spPr>
          <a:xfrm>
            <a:off x="5590103" y="5667579"/>
            <a:ext cx="3096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02122"/>
                </a:solidFill>
                <a:latin typeface="Nimbus Roman No9 L"/>
              </a:rPr>
              <a:t>(</a:t>
            </a:r>
            <a:r>
              <a:rPr lang="en-US" dirty="0" err="1">
                <a:solidFill>
                  <a:srgbClr val="202122"/>
                </a:solidFill>
                <a:latin typeface="Nimbus Roman No9 L"/>
              </a:rPr>
              <a:t>Comp_Unit_Num</a:t>
            </a:r>
            <a:r>
              <a:rPr lang="en-US" dirty="0">
                <a:solidFill>
                  <a:srgbClr val="202122"/>
                </a:solidFill>
                <a:latin typeface="Nimbus Roman No9 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Nimbus Roman No9 L"/>
              </a:rPr>
              <a:t>Mem_layers</a:t>
            </a:r>
            <a:r>
              <a:rPr lang="en-US" dirty="0">
                <a:solidFill>
                  <a:srgbClr val="202122"/>
                </a:solidFill>
                <a:latin typeface="Nimbus Roman No9 L"/>
              </a:rPr>
              <a:t>, </a:t>
            </a:r>
            <a:r>
              <a:rPr lang="en-US" dirty="0" err="1">
                <a:solidFill>
                  <a:srgbClr val="202122"/>
                </a:solidFill>
                <a:latin typeface="Nimbus Roman No9 L"/>
              </a:rPr>
              <a:t>Mem_Size</a:t>
            </a:r>
            <a:r>
              <a:rPr lang="en-US" dirty="0">
                <a:solidFill>
                  <a:srgbClr val="202122"/>
                </a:solidFill>
                <a:latin typeface="Nimbus Roman No9 L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2AB031-4DF5-2D3C-D252-A749E2377DA6}"/>
              </a:ext>
            </a:extLst>
          </p:cNvPr>
          <p:cNvGrpSpPr/>
          <p:nvPr/>
        </p:nvGrpSpPr>
        <p:grpSpPr>
          <a:xfrm>
            <a:off x="7970447" y="4650541"/>
            <a:ext cx="1117502" cy="1109362"/>
            <a:chOff x="7575974" y="4652667"/>
            <a:chExt cx="1117502" cy="1109362"/>
          </a:xfrm>
        </p:grpSpPr>
        <p:cxnSp>
          <p:nvCxnSpPr>
            <p:cNvPr id="1432" name="Straight Arrow Connector 1431">
              <a:extLst>
                <a:ext uri="{FF2B5EF4-FFF2-40B4-BE49-F238E27FC236}">
                  <a16:creationId xmlns:a16="http://schemas.microsoft.com/office/drawing/2014/main" id="{031534D7-CBE9-6D29-10CD-00925B6FD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4229" y="5070553"/>
              <a:ext cx="1099247" cy="204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" name="Straight Arrow Connector 1432">
              <a:extLst>
                <a:ext uri="{FF2B5EF4-FFF2-40B4-BE49-F238E27FC236}">
                  <a16:creationId xmlns:a16="http://schemas.microsoft.com/office/drawing/2014/main" id="{E0DA3E30-4A1F-8C66-5779-C7BE20D5A2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75974" y="5383020"/>
              <a:ext cx="109657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" name="TextBox 1433">
              <a:extLst>
                <a:ext uri="{FF2B5EF4-FFF2-40B4-BE49-F238E27FC236}">
                  <a16:creationId xmlns:a16="http://schemas.microsoft.com/office/drawing/2014/main" id="{C3BC8641-674B-3719-A0FB-23E250610E60}"/>
                </a:ext>
              </a:extLst>
            </p:cNvPr>
            <p:cNvSpPr txBox="1"/>
            <p:nvPr/>
          </p:nvSpPr>
          <p:spPr>
            <a:xfrm>
              <a:off x="7752541" y="4652667"/>
              <a:ext cx="647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84D40"/>
                  </a:solidFill>
                </a:rPr>
                <a:t>Plan</a:t>
              </a:r>
            </a:p>
          </p:txBody>
        </p:sp>
        <p:sp>
          <p:nvSpPr>
            <p:cNvPr id="1435" name="TextBox 1434">
              <a:extLst>
                <a:ext uri="{FF2B5EF4-FFF2-40B4-BE49-F238E27FC236}">
                  <a16:creationId xmlns:a16="http://schemas.microsoft.com/office/drawing/2014/main" id="{B0091952-2D08-4D46-B1A6-23ED8AF1B315}"/>
                </a:ext>
              </a:extLst>
            </p:cNvPr>
            <p:cNvSpPr txBox="1"/>
            <p:nvPr/>
          </p:nvSpPr>
          <p:spPr>
            <a:xfrm>
              <a:off x="7760224" y="5361919"/>
              <a:ext cx="7168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84D40"/>
                  </a:solidFill>
                </a:rPr>
                <a:t>Rank</a:t>
              </a:r>
            </a:p>
          </p:txBody>
        </p:sp>
      </p:grpSp>
      <p:sp>
        <p:nvSpPr>
          <p:cNvPr id="1436" name="TextBox 1435">
            <a:extLst>
              <a:ext uri="{FF2B5EF4-FFF2-40B4-BE49-F238E27FC236}">
                <a16:creationId xmlns:a16="http://schemas.microsoft.com/office/drawing/2014/main" id="{D5D0E045-E618-7445-23AB-451CEE63EF7A}"/>
              </a:ext>
            </a:extLst>
          </p:cNvPr>
          <p:cNvSpPr txBox="1"/>
          <p:nvPr/>
        </p:nvSpPr>
        <p:spPr>
          <a:xfrm>
            <a:off x="8794948" y="5659408"/>
            <a:ext cx="2641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02122"/>
                </a:solidFill>
                <a:latin typeface="Nimbus Roman No9 L"/>
              </a:rPr>
              <a:t>f(</a:t>
            </a:r>
            <a:r>
              <a:rPr lang="en-US" dirty="0" err="1"/>
              <a:t>InstrTime</a:t>
            </a:r>
            <a:r>
              <a:rPr lang="en-US" dirty="0"/>
              <a:t>(),</a:t>
            </a:r>
            <a:r>
              <a:rPr lang="en-US" dirty="0" err="1"/>
              <a:t>MemTime</a:t>
            </a:r>
            <a:r>
              <a:rPr lang="en-US" dirty="0"/>
              <a:t>(),</a:t>
            </a:r>
          </a:p>
          <a:p>
            <a:r>
              <a:rPr lang="en-US" dirty="0"/>
              <a:t>     </a:t>
            </a:r>
            <a:r>
              <a:rPr lang="en-US" dirty="0" err="1"/>
              <a:t>CommTime</a:t>
            </a:r>
            <a:r>
              <a:rPr lang="en-US" dirty="0"/>
              <a:t>())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312DD8-3376-191E-B33B-011CA82FE87F}"/>
              </a:ext>
            </a:extLst>
          </p:cNvPr>
          <p:cNvGrpSpPr/>
          <p:nvPr/>
        </p:nvGrpSpPr>
        <p:grpSpPr>
          <a:xfrm>
            <a:off x="4515613" y="2240753"/>
            <a:ext cx="430269" cy="998728"/>
            <a:chOff x="7997131" y="4073094"/>
            <a:chExt cx="571925" cy="132753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1DB350F-B212-04C3-5CE7-20202E1EC2C0}"/>
                </a:ext>
              </a:extLst>
            </p:cNvPr>
            <p:cNvSpPr/>
            <p:nvPr/>
          </p:nvSpPr>
          <p:spPr>
            <a:xfrm rot="10800000">
              <a:off x="7997131" y="4450899"/>
              <a:ext cx="571925" cy="571925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780F9E-8F79-40C3-F100-C161297482E8}"/>
                </a:ext>
              </a:extLst>
            </p:cNvPr>
            <p:cNvCxnSpPr>
              <a:cxnSpLocks/>
            </p:cNvCxnSpPr>
            <p:nvPr/>
          </p:nvCxnSpPr>
          <p:spPr>
            <a:xfrm>
              <a:off x="8275999" y="4073094"/>
              <a:ext cx="0" cy="3778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8C09169-FA94-F6C8-A289-26DA5804890B}"/>
                </a:ext>
              </a:extLst>
            </p:cNvPr>
            <p:cNvCxnSpPr>
              <a:cxnSpLocks/>
            </p:cNvCxnSpPr>
            <p:nvPr/>
          </p:nvCxnSpPr>
          <p:spPr>
            <a:xfrm>
              <a:off x="8276251" y="5022825"/>
              <a:ext cx="0" cy="37780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089FBB-BE21-6B35-D4AC-26877FB4A86D}"/>
              </a:ext>
            </a:extLst>
          </p:cNvPr>
          <p:cNvGrpSpPr/>
          <p:nvPr/>
        </p:nvGrpSpPr>
        <p:grpSpPr>
          <a:xfrm>
            <a:off x="9108781" y="2037386"/>
            <a:ext cx="382002" cy="1492511"/>
            <a:chOff x="9085012" y="2176208"/>
            <a:chExt cx="509938" cy="19923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377876-2F87-3470-FE20-7816DC8171F2}"/>
                </a:ext>
              </a:extLst>
            </p:cNvPr>
            <p:cNvGrpSpPr/>
            <p:nvPr/>
          </p:nvGrpSpPr>
          <p:grpSpPr>
            <a:xfrm>
              <a:off x="9085012" y="2176208"/>
              <a:ext cx="501345" cy="1163707"/>
              <a:chOff x="7997131" y="4073094"/>
              <a:chExt cx="571925" cy="132753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9A36905-50E6-6A5C-BB6D-344CCAF88AB0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3C0696B-B54A-93F9-EF4F-3DB615E04D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5999" y="4073094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D6784CD-7E7B-EC0B-FA75-B409F99768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18B85AD-FE52-D18E-071C-B50290BBD1D9}"/>
                </a:ext>
              </a:extLst>
            </p:cNvPr>
            <p:cNvGrpSpPr/>
            <p:nvPr/>
          </p:nvGrpSpPr>
          <p:grpSpPr>
            <a:xfrm>
              <a:off x="9093605" y="3336047"/>
              <a:ext cx="501345" cy="832526"/>
              <a:chOff x="7997131" y="4450899"/>
              <a:chExt cx="571925" cy="949731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0203332-2DA3-5326-D4B5-07AFBAB3B384}"/>
                  </a:ext>
                </a:extLst>
              </p:cNvPr>
              <p:cNvSpPr/>
              <p:nvPr/>
            </p:nvSpPr>
            <p:spPr>
              <a:xfrm rot="10800000">
                <a:off x="7997131" y="4450899"/>
                <a:ext cx="571925" cy="571925"/>
              </a:xfrm>
              <a:prstGeom prst="ellipse">
                <a:avLst/>
              </a:prstGeom>
              <a:solidFill>
                <a:srgbClr val="92D050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E81BE7B-294E-EF1A-674D-4A30FF42A3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6251" y="5022825"/>
                <a:ext cx="0" cy="37780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940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 animBg="1"/>
      <p:bldP spid="1431" grpId="0"/>
      <p:bldP spid="1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0061B-D5CC-3B99-3107-47128B2EE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E2799F-2889-811D-6FE1-E2EE3F93A4F3}"/>
              </a:ext>
            </a:extLst>
          </p:cNvPr>
          <p:cNvSpPr/>
          <p:nvPr/>
        </p:nvSpPr>
        <p:spPr>
          <a:xfrm>
            <a:off x="467360" y="1458079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18DD649D-1800-5971-0B2E-8ECCF5C0A85F}"/>
              </a:ext>
            </a:extLst>
          </p:cNvPr>
          <p:cNvSpPr/>
          <p:nvPr/>
        </p:nvSpPr>
        <p:spPr>
          <a:xfrm>
            <a:off x="467360" y="4074378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01F67D-5E8C-230A-AACC-5454B1C7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19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E7A8E-0BAD-8221-E87B-B3F77017D2CA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F4D384-702A-3BC7-B191-EDD1AB450069}"/>
              </a:ext>
            </a:extLst>
          </p:cNvPr>
          <p:cNvSpPr txBox="1"/>
          <p:nvPr/>
        </p:nvSpPr>
        <p:spPr>
          <a:xfrm>
            <a:off x="991013" y="5585992"/>
            <a:ext cx="3390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Constraint Satisfaction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18A427-01B1-45D5-E0A8-1CE8A1C70C74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EFFF2437-5831-7762-048F-99B956C126FC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E9682591-2626-D1D1-03BE-A1F80F04E37B}"/>
              </a:ext>
            </a:extLst>
          </p:cNvPr>
          <p:cNvSpPr/>
          <p:nvPr/>
        </p:nvSpPr>
        <p:spPr>
          <a:xfrm>
            <a:off x="1762572" y="3573261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57604E11-D7C8-C604-DFF6-DF759B263EDC}"/>
              </a:ext>
            </a:extLst>
          </p:cNvPr>
          <p:cNvSpPr/>
          <p:nvPr/>
        </p:nvSpPr>
        <p:spPr>
          <a:xfrm rot="10800000">
            <a:off x="3404220" y="3519107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65DADC49-774B-23FA-3B16-89643F15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Adding Constraints to Improve Efficiency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AF5365-110C-A810-F49F-63E7DECBCAC3}"/>
              </a:ext>
            </a:extLst>
          </p:cNvPr>
          <p:cNvSpPr/>
          <p:nvPr/>
        </p:nvSpPr>
        <p:spPr>
          <a:xfrm>
            <a:off x="7279697" y="2559943"/>
            <a:ext cx="3303160" cy="30260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CAFD3-C3E8-0147-B5E2-6034D1FBFE0B}"/>
              </a:ext>
            </a:extLst>
          </p:cNvPr>
          <p:cNvSpPr txBox="1"/>
          <p:nvPr/>
        </p:nvSpPr>
        <p:spPr>
          <a:xfrm>
            <a:off x="7634290" y="2080975"/>
            <a:ext cx="259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6600"/>
                </a:solidFill>
              </a:rPr>
              <a:t>Search space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8E7B9F-5E18-444C-6E1E-593ED346AB91}"/>
              </a:ext>
            </a:extLst>
          </p:cNvPr>
          <p:cNvSpPr/>
          <p:nvPr/>
        </p:nvSpPr>
        <p:spPr>
          <a:xfrm rot="20571274">
            <a:off x="7715366" y="3228848"/>
            <a:ext cx="2742373" cy="1893213"/>
          </a:xfrm>
          <a:custGeom>
            <a:avLst/>
            <a:gdLst>
              <a:gd name="connsiteX0" fmla="*/ 475199 w 3465661"/>
              <a:gd name="connsiteY0" fmla="*/ 0 h 2839916"/>
              <a:gd name="connsiteX1" fmla="*/ 422445 w 3465661"/>
              <a:gd name="connsiteY1" fmla="*/ 17585 h 2839916"/>
              <a:gd name="connsiteX2" fmla="*/ 308145 w 3465661"/>
              <a:gd name="connsiteY2" fmla="*/ 87923 h 2839916"/>
              <a:gd name="connsiteX3" fmla="*/ 255391 w 3465661"/>
              <a:gd name="connsiteY3" fmla="*/ 131885 h 2839916"/>
              <a:gd name="connsiteX4" fmla="*/ 158676 w 3465661"/>
              <a:gd name="connsiteY4" fmla="*/ 298939 h 2839916"/>
              <a:gd name="connsiteX5" fmla="*/ 193845 w 3465661"/>
              <a:gd name="connsiteY5" fmla="*/ 492369 h 2839916"/>
              <a:gd name="connsiteX6" fmla="*/ 229014 w 3465661"/>
              <a:gd name="connsiteY6" fmla="*/ 527539 h 2839916"/>
              <a:gd name="connsiteX7" fmla="*/ 316937 w 3465661"/>
              <a:gd name="connsiteY7" fmla="*/ 571500 h 2839916"/>
              <a:gd name="connsiteX8" fmla="*/ 712591 w 3465661"/>
              <a:gd name="connsiteY8" fmla="*/ 351693 h 2839916"/>
              <a:gd name="connsiteX9" fmla="*/ 879645 w 3465661"/>
              <a:gd name="connsiteY9" fmla="*/ 272562 h 2839916"/>
              <a:gd name="connsiteX10" fmla="*/ 1196168 w 3465661"/>
              <a:gd name="connsiteY10" fmla="*/ 184639 h 2839916"/>
              <a:gd name="connsiteX11" fmla="*/ 1547860 w 3465661"/>
              <a:gd name="connsiteY11" fmla="*/ 281354 h 2839916"/>
              <a:gd name="connsiteX12" fmla="*/ 1662160 w 3465661"/>
              <a:gd name="connsiteY12" fmla="*/ 386862 h 2839916"/>
              <a:gd name="connsiteX13" fmla="*/ 1662160 w 3465661"/>
              <a:gd name="connsiteY13" fmla="*/ 615462 h 2839916"/>
              <a:gd name="connsiteX14" fmla="*/ 1081868 w 3465661"/>
              <a:gd name="connsiteY14" fmla="*/ 896816 h 2839916"/>
              <a:gd name="connsiteX15" fmla="*/ 457614 w 3465661"/>
              <a:gd name="connsiteY15" fmla="*/ 1099039 h 2839916"/>
              <a:gd name="connsiteX16" fmla="*/ 79545 w 3465661"/>
              <a:gd name="connsiteY16" fmla="*/ 1345223 h 2839916"/>
              <a:gd name="connsiteX17" fmla="*/ 414 w 3465661"/>
              <a:gd name="connsiteY17" fmla="*/ 1485900 h 2839916"/>
              <a:gd name="connsiteX18" fmla="*/ 167468 w 3465661"/>
              <a:gd name="connsiteY18" fmla="*/ 1969477 h 2839916"/>
              <a:gd name="connsiteX19" fmla="*/ 308145 w 3465661"/>
              <a:gd name="connsiteY19" fmla="*/ 2022231 h 2839916"/>
              <a:gd name="connsiteX20" fmla="*/ 1266506 w 3465661"/>
              <a:gd name="connsiteY20" fmla="*/ 1793631 h 2839916"/>
              <a:gd name="connsiteX21" fmla="*/ 2409506 w 3465661"/>
              <a:gd name="connsiteY21" fmla="*/ 1143000 h 2839916"/>
              <a:gd name="connsiteX22" fmla="*/ 2752406 w 3465661"/>
              <a:gd name="connsiteY22" fmla="*/ 756139 h 2839916"/>
              <a:gd name="connsiteX23" fmla="*/ 3315114 w 3465661"/>
              <a:gd name="connsiteY23" fmla="*/ 553916 h 2839916"/>
              <a:gd name="connsiteX24" fmla="*/ 3420622 w 3465661"/>
              <a:gd name="connsiteY24" fmla="*/ 624254 h 2839916"/>
              <a:gd name="connsiteX25" fmla="*/ 3464583 w 3465661"/>
              <a:gd name="connsiteY25" fmla="*/ 800100 h 2839916"/>
              <a:gd name="connsiteX26" fmla="*/ 3271153 w 3465661"/>
              <a:gd name="connsiteY26" fmla="*/ 1397977 h 2839916"/>
              <a:gd name="connsiteX27" fmla="*/ 3104099 w 3465661"/>
              <a:gd name="connsiteY27" fmla="*/ 1644162 h 2839916"/>
              <a:gd name="connsiteX28" fmla="*/ 2893083 w 3465661"/>
              <a:gd name="connsiteY28" fmla="*/ 1802423 h 2839916"/>
              <a:gd name="connsiteX29" fmla="*/ 1996268 w 3465661"/>
              <a:gd name="connsiteY29" fmla="*/ 2136531 h 2839916"/>
              <a:gd name="connsiteX30" fmla="*/ 1407183 w 3465661"/>
              <a:gd name="connsiteY30" fmla="*/ 2277208 h 2839916"/>
              <a:gd name="connsiteX31" fmla="*/ 906022 w 3465661"/>
              <a:gd name="connsiteY31" fmla="*/ 2549769 h 2839916"/>
              <a:gd name="connsiteX32" fmla="*/ 879645 w 3465661"/>
              <a:gd name="connsiteY32" fmla="*/ 2734408 h 2839916"/>
              <a:gd name="connsiteX33" fmla="*/ 1020322 w 3465661"/>
              <a:gd name="connsiteY33" fmla="*/ 2778369 h 2839916"/>
              <a:gd name="connsiteX34" fmla="*/ 1345637 w 3465661"/>
              <a:gd name="connsiteY34" fmla="*/ 2839916 h 2839916"/>
              <a:gd name="connsiteX35" fmla="*/ 1838006 w 3465661"/>
              <a:gd name="connsiteY35" fmla="*/ 2708031 h 2839916"/>
              <a:gd name="connsiteX36" fmla="*/ 2128153 w 3465661"/>
              <a:gd name="connsiteY36" fmla="*/ 2725616 h 2839916"/>
              <a:gd name="connsiteX37" fmla="*/ 2172114 w 3465661"/>
              <a:gd name="connsiteY37" fmla="*/ 2751993 h 28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65661" h="2839916">
                <a:moveTo>
                  <a:pt x="475199" y="0"/>
                </a:moveTo>
                <a:cubicBezTo>
                  <a:pt x="457614" y="5862"/>
                  <a:pt x="439275" y="9817"/>
                  <a:pt x="422445" y="17585"/>
                </a:cubicBezTo>
                <a:cubicBezTo>
                  <a:pt x="396376" y="29617"/>
                  <a:pt x="332415" y="69720"/>
                  <a:pt x="308145" y="87923"/>
                </a:cubicBezTo>
                <a:cubicBezTo>
                  <a:pt x="289833" y="101657"/>
                  <a:pt x="270177" y="114411"/>
                  <a:pt x="255391" y="131885"/>
                </a:cubicBezTo>
                <a:cubicBezTo>
                  <a:pt x="232671" y="158736"/>
                  <a:pt x="170605" y="277069"/>
                  <a:pt x="158676" y="298939"/>
                </a:cubicBezTo>
                <a:cubicBezTo>
                  <a:pt x="170399" y="363416"/>
                  <a:pt x="174573" y="429733"/>
                  <a:pt x="193845" y="492369"/>
                </a:cubicBezTo>
                <a:cubicBezTo>
                  <a:pt x="198721" y="508215"/>
                  <a:pt x="216537" y="516621"/>
                  <a:pt x="229014" y="527539"/>
                </a:cubicBezTo>
                <a:cubicBezTo>
                  <a:pt x="267473" y="561192"/>
                  <a:pt x="264876" y="554147"/>
                  <a:pt x="316937" y="571500"/>
                </a:cubicBezTo>
                <a:cubicBezTo>
                  <a:pt x="734007" y="438039"/>
                  <a:pt x="354137" y="590662"/>
                  <a:pt x="712591" y="351693"/>
                </a:cubicBezTo>
                <a:cubicBezTo>
                  <a:pt x="763859" y="317515"/>
                  <a:pt x="822530" y="295680"/>
                  <a:pt x="879645" y="272562"/>
                </a:cubicBezTo>
                <a:cubicBezTo>
                  <a:pt x="1064131" y="197889"/>
                  <a:pt x="1040575" y="208576"/>
                  <a:pt x="1196168" y="184639"/>
                </a:cubicBezTo>
                <a:cubicBezTo>
                  <a:pt x="1317612" y="206719"/>
                  <a:pt x="1432220" y="223534"/>
                  <a:pt x="1547860" y="281354"/>
                </a:cubicBezTo>
                <a:cubicBezTo>
                  <a:pt x="1594237" y="304542"/>
                  <a:pt x="1624060" y="351693"/>
                  <a:pt x="1662160" y="386862"/>
                </a:cubicBezTo>
                <a:cubicBezTo>
                  <a:pt x="1670484" y="436807"/>
                  <a:pt x="1703474" y="569190"/>
                  <a:pt x="1662160" y="615462"/>
                </a:cubicBezTo>
                <a:cubicBezTo>
                  <a:pt x="1577721" y="710034"/>
                  <a:pt x="1126779" y="880437"/>
                  <a:pt x="1081868" y="896816"/>
                </a:cubicBezTo>
                <a:cubicBezTo>
                  <a:pt x="975735" y="935524"/>
                  <a:pt x="590884" y="1040400"/>
                  <a:pt x="457614" y="1099039"/>
                </a:cubicBezTo>
                <a:cubicBezTo>
                  <a:pt x="319895" y="1159635"/>
                  <a:pt x="199680" y="1257853"/>
                  <a:pt x="79545" y="1345223"/>
                </a:cubicBezTo>
                <a:cubicBezTo>
                  <a:pt x="53168" y="1392115"/>
                  <a:pt x="1311" y="1432106"/>
                  <a:pt x="414" y="1485900"/>
                </a:cubicBezTo>
                <a:cubicBezTo>
                  <a:pt x="-2565" y="1664663"/>
                  <a:pt x="6414" y="1868073"/>
                  <a:pt x="167468" y="1969477"/>
                </a:cubicBezTo>
                <a:cubicBezTo>
                  <a:pt x="209848" y="1996161"/>
                  <a:pt x="261253" y="2004646"/>
                  <a:pt x="308145" y="2022231"/>
                </a:cubicBezTo>
                <a:cubicBezTo>
                  <a:pt x="611154" y="1971730"/>
                  <a:pt x="995039" y="1921785"/>
                  <a:pt x="1266506" y="1793631"/>
                </a:cubicBezTo>
                <a:cubicBezTo>
                  <a:pt x="1662952" y="1606476"/>
                  <a:pt x="2050053" y="1393979"/>
                  <a:pt x="2409506" y="1143000"/>
                </a:cubicBezTo>
                <a:cubicBezTo>
                  <a:pt x="2550792" y="1044350"/>
                  <a:pt x="2620165" y="866619"/>
                  <a:pt x="2752406" y="756139"/>
                </a:cubicBezTo>
                <a:cubicBezTo>
                  <a:pt x="3017133" y="534975"/>
                  <a:pt x="3048640" y="565019"/>
                  <a:pt x="3315114" y="553916"/>
                </a:cubicBezTo>
                <a:cubicBezTo>
                  <a:pt x="3350283" y="577362"/>
                  <a:pt x="3398686" y="588124"/>
                  <a:pt x="3420622" y="624254"/>
                </a:cubicBezTo>
                <a:cubicBezTo>
                  <a:pt x="3451978" y="675900"/>
                  <a:pt x="3462168" y="739729"/>
                  <a:pt x="3464583" y="800100"/>
                </a:cubicBezTo>
                <a:cubicBezTo>
                  <a:pt x="3475121" y="1063554"/>
                  <a:pt x="3408245" y="1159869"/>
                  <a:pt x="3271153" y="1397977"/>
                </a:cubicBezTo>
                <a:cubicBezTo>
                  <a:pt x="3221670" y="1483921"/>
                  <a:pt x="3171821" y="1571715"/>
                  <a:pt x="3104099" y="1644162"/>
                </a:cubicBezTo>
                <a:cubicBezTo>
                  <a:pt x="3044058" y="1708392"/>
                  <a:pt x="2966831" y="1754551"/>
                  <a:pt x="2893083" y="1802423"/>
                </a:cubicBezTo>
                <a:cubicBezTo>
                  <a:pt x="2527006" y="2040052"/>
                  <a:pt x="2511605" y="2003907"/>
                  <a:pt x="1996268" y="2136531"/>
                </a:cubicBezTo>
                <a:cubicBezTo>
                  <a:pt x="1800756" y="2186847"/>
                  <a:pt x="1599749" y="2216585"/>
                  <a:pt x="1407183" y="2277208"/>
                </a:cubicBezTo>
                <a:cubicBezTo>
                  <a:pt x="1095151" y="2375440"/>
                  <a:pt x="1100771" y="2391535"/>
                  <a:pt x="906022" y="2549769"/>
                </a:cubicBezTo>
                <a:cubicBezTo>
                  <a:pt x="894362" y="2577753"/>
                  <a:pt x="823516" y="2690752"/>
                  <a:pt x="879645" y="2734408"/>
                </a:cubicBezTo>
                <a:cubicBezTo>
                  <a:pt x="918425" y="2764570"/>
                  <a:pt x="972741" y="2766134"/>
                  <a:pt x="1020322" y="2778369"/>
                </a:cubicBezTo>
                <a:cubicBezTo>
                  <a:pt x="1126682" y="2805719"/>
                  <a:pt x="1237472" y="2821888"/>
                  <a:pt x="1345637" y="2839916"/>
                </a:cubicBezTo>
                <a:cubicBezTo>
                  <a:pt x="1723779" y="2707055"/>
                  <a:pt x="1556647" y="2737648"/>
                  <a:pt x="1838006" y="2708031"/>
                </a:cubicBezTo>
                <a:cubicBezTo>
                  <a:pt x="1934722" y="2713893"/>
                  <a:pt x="2032088" y="2712976"/>
                  <a:pt x="2128153" y="2725616"/>
                </a:cubicBezTo>
                <a:cubicBezTo>
                  <a:pt x="2145096" y="2727845"/>
                  <a:pt x="2172114" y="2751993"/>
                  <a:pt x="2172114" y="2751993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prstDash val="sysDot"/>
            <a:headEnd type="oval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F6DB84-6AD9-1E49-5C1A-1D1AB3B5E0D2}"/>
              </a:ext>
            </a:extLst>
          </p:cNvPr>
          <p:cNvSpPr txBox="1"/>
          <p:nvPr/>
        </p:nvSpPr>
        <p:spPr>
          <a:xfrm>
            <a:off x="6209537" y="4738192"/>
            <a:ext cx="1773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</a:rPr>
              <a:t>Search algorithm</a:t>
            </a:r>
          </a:p>
        </p:txBody>
      </p:sp>
    </p:spTree>
    <p:extLst>
      <p:ext uri="{BB962C8B-B14F-4D97-AF65-F5344CB8AC3E}">
        <p14:creationId xmlns:p14="http://schemas.microsoft.com/office/powerpoint/2010/main" val="122984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E3C3F-5D75-D183-4B2B-4AF9374B9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4917-9710-A728-83E3-83929C17F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SmartNIC Trends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429E85-8952-BEB4-11C5-C16AF9E0437B}"/>
              </a:ext>
            </a:extLst>
          </p:cNvPr>
          <p:cNvGrpSpPr/>
          <p:nvPr/>
        </p:nvGrpSpPr>
        <p:grpSpPr>
          <a:xfrm>
            <a:off x="2988733" y="1766616"/>
            <a:ext cx="8138560" cy="1599148"/>
            <a:chOff x="2988733" y="1612547"/>
            <a:chExt cx="8138560" cy="1599148"/>
          </a:xfrm>
        </p:grpSpPr>
        <p:sp>
          <p:nvSpPr>
            <p:cNvPr id="1029" name="Rectangle 1028">
              <a:extLst>
                <a:ext uri="{FF2B5EF4-FFF2-40B4-BE49-F238E27FC236}">
                  <a16:creationId xmlns:a16="http://schemas.microsoft.com/office/drawing/2014/main" id="{09762E9C-A87E-B68D-45C3-A716853A8CD8}"/>
                </a:ext>
              </a:extLst>
            </p:cNvPr>
            <p:cNvSpPr/>
            <p:nvPr/>
          </p:nvSpPr>
          <p:spPr>
            <a:xfrm>
              <a:off x="2988733" y="1612547"/>
              <a:ext cx="4684278" cy="159914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55FB0AF2-3F7F-0DA4-4DBA-C14516D15184}"/>
                </a:ext>
              </a:extLst>
            </p:cNvPr>
            <p:cNvSpPr txBox="1"/>
            <p:nvPr/>
          </p:nvSpPr>
          <p:spPr>
            <a:xfrm>
              <a:off x="7781184" y="2170088"/>
              <a:ext cx="33461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Trend 1:Increasing number </a:t>
              </a:r>
            </a:p>
            <a:p>
              <a:r>
                <a:rPr lang="en-US" sz="2000" b="1" dirty="0"/>
                <a:t>of applications</a:t>
              </a:r>
            </a:p>
          </p:txBody>
        </p:sp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DA613FAA-895B-5A1E-C5EB-67B83A1D33FB}"/>
                </a:ext>
              </a:extLst>
            </p:cNvPr>
            <p:cNvSpPr/>
            <p:nvPr/>
          </p:nvSpPr>
          <p:spPr>
            <a:xfrm>
              <a:off x="3349738" y="2210616"/>
              <a:ext cx="1035477" cy="3393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7DB58ADD-D648-A690-BE8C-AE088B5945C7}"/>
                </a:ext>
              </a:extLst>
            </p:cNvPr>
            <p:cNvSpPr txBox="1"/>
            <p:nvPr/>
          </p:nvSpPr>
          <p:spPr>
            <a:xfrm>
              <a:off x="3302308" y="2197150"/>
              <a:ext cx="1126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Transport</a:t>
              </a:r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F7D3C617-98DC-125A-E3D1-A750371D6D64}"/>
                </a:ext>
              </a:extLst>
            </p:cNvPr>
            <p:cNvSpPr/>
            <p:nvPr/>
          </p:nvSpPr>
          <p:spPr>
            <a:xfrm>
              <a:off x="3968983" y="2695003"/>
              <a:ext cx="1283994" cy="3393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TextBox 1039">
              <a:extLst>
                <a:ext uri="{FF2B5EF4-FFF2-40B4-BE49-F238E27FC236}">
                  <a16:creationId xmlns:a16="http://schemas.microsoft.com/office/drawing/2014/main" id="{FF2056E2-4D09-C0C3-83BB-3A394F7693C7}"/>
                </a:ext>
              </a:extLst>
            </p:cNvPr>
            <p:cNvSpPr txBox="1"/>
            <p:nvPr/>
          </p:nvSpPr>
          <p:spPr>
            <a:xfrm>
              <a:off x="3892161" y="2680012"/>
              <a:ext cx="1437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Msg Process</a:t>
              </a:r>
            </a:p>
          </p:txBody>
        </p:sp>
        <p:sp>
          <p:nvSpPr>
            <p:cNvPr id="1041" name="Rectangle 1040">
              <a:extLst>
                <a:ext uri="{FF2B5EF4-FFF2-40B4-BE49-F238E27FC236}">
                  <a16:creationId xmlns:a16="http://schemas.microsoft.com/office/drawing/2014/main" id="{A4B20E98-CD59-9853-F86B-8B717B4531F0}"/>
                </a:ext>
              </a:extLst>
            </p:cNvPr>
            <p:cNvSpPr/>
            <p:nvPr/>
          </p:nvSpPr>
          <p:spPr>
            <a:xfrm>
              <a:off x="4482337" y="1733393"/>
              <a:ext cx="546901" cy="3393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TextBox 1041">
              <a:extLst>
                <a:ext uri="{FF2B5EF4-FFF2-40B4-BE49-F238E27FC236}">
                  <a16:creationId xmlns:a16="http://schemas.microsoft.com/office/drawing/2014/main" id="{48CB936C-AF86-66E0-A6D6-117913E7E2E3}"/>
                </a:ext>
              </a:extLst>
            </p:cNvPr>
            <p:cNvSpPr txBox="1"/>
            <p:nvPr/>
          </p:nvSpPr>
          <p:spPr>
            <a:xfrm>
              <a:off x="4463880" y="1729731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RSS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10C59DF-BB1A-26F7-43F4-2A2B61714B0E}"/>
                </a:ext>
              </a:extLst>
            </p:cNvPr>
            <p:cNvSpPr/>
            <p:nvPr/>
          </p:nvSpPr>
          <p:spPr>
            <a:xfrm>
              <a:off x="5078625" y="2176769"/>
              <a:ext cx="736538" cy="3393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68AD17-77CF-C9A4-1459-4D1BD66D37C3}"/>
                </a:ext>
              </a:extLst>
            </p:cNvPr>
            <p:cNvSpPr txBox="1"/>
            <p:nvPr/>
          </p:nvSpPr>
          <p:spPr>
            <a:xfrm>
              <a:off x="5064637" y="2158402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IPSec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4807AD-69FE-3FF5-8185-1B270A6A24F2}"/>
                </a:ext>
              </a:extLst>
            </p:cNvPr>
            <p:cNvSpPr/>
            <p:nvPr/>
          </p:nvSpPr>
          <p:spPr>
            <a:xfrm>
              <a:off x="6368830" y="2235190"/>
              <a:ext cx="571861" cy="3393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4E573C-20E8-B48D-E9D5-8AF1AF5545BC}"/>
                </a:ext>
              </a:extLst>
            </p:cNvPr>
            <p:cNvSpPr txBox="1"/>
            <p:nvPr/>
          </p:nvSpPr>
          <p:spPr>
            <a:xfrm>
              <a:off x="6341595" y="2233001"/>
              <a:ext cx="1035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LSO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C2452E-D937-6B19-6F74-AD9F6508E27D}"/>
                </a:ext>
              </a:extLst>
            </p:cNvPr>
            <p:cNvSpPr/>
            <p:nvPr/>
          </p:nvSpPr>
          <p:spPr>
            <a:xfrm>
              <a:off x="6262563" y="1740210"/>
              <a:ext cx="1161264" cy="3393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75F54C-A6F4-AB20-E72E-CC245EA0B669}"/>
                </a:ext>
              </a:extLst>
            </p:cNvPr>
            <p:cNvSpPr txBox="1"/>
            <p:nvPr/>
          </p:nvSpPr>
          <p:spPr>
            <a:xfrm>
              <a:off x="6258203" y="1727526"/>
              <a:ext cx="1264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Middlebox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3EE8DF-72D4-47B5-D8DC-158A4B48085C}"/>
                </a:ext>
              </a:extLst>
            </p:cNvPr>
            <p:cNvSpPr/>
            <p:nvPr/>
          </p:nvSpPr>
          <p:spPr>
            <a:xfrm>
              <a:off x="5743736" y="2720515"/>
              <a:ext cx="1368451" cy="33935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BE26AE-30DE-917C-7862-910934866072}"/>
                </a:ext>
              </a:extLst>
            </p:cNvPr>
            <p:cNvSpPr txBox="1"/>
            <p:nvPr/>
          </p:nvSpPr>
          <p:spPr>
            <a:xfrm>
              <a:off x="5713752" y="2693308"/>
              <a:ext cx="1472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Net Function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EC5E0D5-1A7D-DE3D-000A-E11F15150DC3}"/>
              </a:ext>
            </a:extLst>
          </p:cNvPr>
          <p:cNvGrpSpPr/>
          <p:nvPr/>
        </p:nvGrpSpPr>
        <p:grpSpPr>
          <a:xfrm>
            <a:off x="2988733" y="4654463"/>
            <a:ext cx="8205293" cy="1956305"/>
            <a:chOff x="2988733" y="4515678"/>
            <a:chExt cx="8205293" cy="1956305"/>
          </a:xfrm>
        </p:grpSpPr>
        <p:grpSp>
          <p:nvGrpSpPr>
            <p:cNvPr id="1034" name="Group 1033">
              <a:extLst>
                <a:ext uri="{FF2B5EF4-FFF2-40B4-BE49-F238E27FC236}">
                  <a16:creationId xmlns:a16="http://schemas.microsoft.com/office/drawing/2014/main" id="{00D2EF9F-97D0-7CBF-4D02-A03234480CBC}"/>
                </a:ext>
              </a:extLst>
            </p:cNvPr>
            <p:cNvGrpSpPr/>
            <p:nvPr/>
          </p:nvGrpSpPr>
          <p:grpSpPr>
            <a:xfrm>
              <a:off x="3009770" y="4515678"/>
              <a:ext cx="4653454" cy="1956305"/>
              <a:chOff x="5610983" y="3003449"/>
              <a:chExt cx="5828351" cy="2450231"/>
            </a:xfrm>
          </p:grpSpPr>
          <p:pic>
            <p:nvPicPr>
              <p:cNvPr id="20" name="Picture 6" descr="SMART NIC, Agilio, ISA-4000-10-2-2 | CODICO.com">
                <a:extLst>
                  <a:ext uri="{FF2B5EF4-FFF2-40B4-BE49-F238E27FC236}">
                    <a16:creationId xmlns:a16="http://schemas.microsoft.com/office/drawing/2014/main" id="{3486DFB7-0461-DBD4-24DC-DE49B2B9A9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61032" y="4136130"/>
                <a:ext cx="1978302" cy="13175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10" descr="Nitro Card, Why AWS is best! - DEV Community">
                <a:extLst>
                  <a:ext uri="{FF2B5EF4-FFF2-40B4-BE49-F238E27FC236}">
                    <a16:creationId xmlns:a16="http://schemas.microsoft.com/office/drawing/2014/main" id="{02086ADD-EB01-CF24-651C-C50B39F6BF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3439" y="4360784"/>
                <a:ext cx="1209764" cy="848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 descr="Stingray PS1100R NIC-100 GB storage adapter NIC released by Broadcom - H2S  Media">
                <a:extLst>
                  <a:ext uri="{FF2B5EF4-FFF2-40B4-BE49-F238E27FC236}">
                    <a16:creationId xmlns:a16="http://schemas.microsoft.com/office/drawing/2014/main" id="{53FF38E9-6740-02BB-A5B1-45F14DDAFA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7175" y="4267196"/>
                <a:ext cx="1627204" cy="1043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4" descr="NVIDIA BlueField-2 SmartNIC P-Series DPU">
                <a:extLst>
                  <a:ext uri="{FF2B5EF4-FFF2-40B4-BE49-F238E27FC236}">
                    <a16:creationId xmlns:a16="http://schemas.microsoft.com/office/drawing/2014/main" id="{CC3F0EDA-D661-09E1-1F6E-5C3871D41A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5861" y="3003449"/>
                <a:ext cx="1447280" cy="1085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10" descr="Alveo™ U50 Data Center Accelerator Card - AMD / Xilinx | Mouser">
                <a:extLst>
                  <a:ext uri="{FF2B5EF4-FFF2-40B4-BE49-F238E27FC236}">
                    <a16:creationId xmlns:a16="http://schemas.microsoft.com/office/drawing/2014/main" id="{7B7CB1D6-78A3-5352-7241-886CE3105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0983" y="3952385"/>
                <a:ext cx="1582651" cy="1150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AMD Pensando Networking">
                <a:extLst>
                  <a:ext uri="{FF2B5EF4-FFF2-40B4-BE49-F238E27FC236}">
                    <a16:creationId xmlns:a16="http://schemas.microsoft.com/office/drawing/2014/main" id="{2E01D1AA-2875-8D3F-21FB-3DAC6778D9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18133" y="3276482"/>
                <a:ext cx="1434112" cy="9680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" name="Picture 8" descr="The Future of Data Processing with Intel® IPUs - Intel Community">
                <a:extLst>
                  <a:ext uri="{FF2B5EF4-FFF2-40B4-BE49-F238E27FC236}">
                    <a16:creationId xmlns:a16="http://schemas.microsoft.com/office/drawing/2014/main" id="{8FE258C7-AA3C-F575-4965-673DA1564B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1692" y="3126299"/>
                <a:ext cx="1122576" cy="962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2" descr="NVIDIA BlueField-3 DPU | Networking Solutions | NVIDIA">
                <a:extLst>
                  <a:ext uri="{FF2B5EF4-FFF2-40B4-BE49-F238E27FC236}">
                    <a16:creationId xmlns:a16="http://schemas.microsoft.com/office/drawing/2014/main" id="{8DBE4301-378B-C3BB-C5EC-705ED608E0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0507" y="3321566"/>
                <a:ext cx="1588400" cy="1060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6C1095-3A9D-5997-C813-918BA3467DF7}"/>
                </a:ext>
              </a:extLst>
            </p:cNvPr>
            <p:cNvSpPr/>
            <p:nvPr/>
          </p:nvSpPr>
          <p:spPr>
            <a:xfrm>
              <a:off x="2988733" y="4515678"/>
              <a:ext cx="4694956" cy="188553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5F948-2818-863A-5818-D8B30F404929}"/>
                </a:ext>
              </a:extLst>
            </p:cNvPr>
            <p:cNvSpPr txBox="1"/>
            <p:nvPr/>
          </p:nvSpPr>
          <p:spPr>
            <a:xfrm>
              <a:off x="7851146" y="4891510"/>
              <a:ext cx="3342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Trend 2: Increasing number of hardware variants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36F109-05A1-2036-D706-0928EA124421}"/>
              </a:ext>
            </a:extLst>
          </p:cNvPr>
          <p:cNvGrpSpPr/>
          <p:nvPr/>
        </p:nvGrpSpPr>
        <p:grpSpPr>
          <a:xfrm>
            <a:off x="3012011" y="3588753"/>
            <a:ext cx="8364646" cy="926736"/>
            <a:chOff x="3012011" y="3588753"/>
            <a:chExt cx="8364646" cy="92673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293A1C6-3963-73F1-A1EE-09E349FC5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48" b="90625" l="7520" r="89844">
                          <a14:foregroundMark x1="38477" y1="14160" x2="38477" y2="14160"/>
                          <a14:foregroundMark x1="46289" y1="9277" x2="46289" y2="9277"/>
                          <a14:foregroundMark x1="50293" y1="6445" x2="50293" y2="6445"/>
                          <a14:foregroundMark x1="10254" y1="14941" x2="10254" y2="14941"/>
                          <a14:foregroundMark x1="7617" y1="17871" x2="7617" y2="17871"/>
                          <a14:foregroundMark x1="14063" y1="24219" x2="14063" y2="24219"/>
                          <a14:foregroundMark x1="21191" y1="24414" x2="21191" y2="24414"/>
                          <a14:foregroundMark x1="13965" y1="30762" x2="13965" y2="30762"/>
                          <a14:foregroundMark x1="25586" y1="29980" x2="25586" y2="29980"/>
                          <a14:foregroundMark x1="15527" y1="35352" x2="15527" y2="35352"/>
                          <a14:foregroundMark x1="21875" y1="35156" x2="21875" y2="35156"/>
                          <a14:foregroundMark x1="15039" y1="42188" x2="15039" y2="42188"/>
                          <a14:foregroundMark x1="27734" y1="41895" x2="27734" y2="41895"/>
                          <a14:foregroundMark x1="45703" y1="41016" x2="45703" y2="41016"/>
                          <a14:foregroundMark x1="43457" y1="32715" x2="43457" y2="32715"/>
                          <a14:foregroundMark x1="56152" y1="33105" x2="56152" y2="33105"/>
                          <a14:foregroundMark x1="51270" y1="73926" x2="51270" y2="73926"/>
                          <a14:foregroundMark x1="40820" y1="73242" x2="40820" y2="73242"/>
                          <a14:foregroundMark x1="59473" y1="73340" x2="59473" y2="73340"/>
                          <a14:foregroundMark x1="54199" y1="90625" x2="54199" y2="9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011" y="3588753"/>
              <a:ext cx="926736" cy="92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45827751-8816-C89C-14EA-3896E0A77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48" b="90625" l="7520" r="89844">
                          <a14:foregroundMark x1="38477" y1="14160" x2="38477" y2="14160"/>
                          <a14:foregroundMark x1="46289" y1="9277" x2="46289" y2="9277"/>
                          <a14:foregroundMark x1="50293" y1="6445" x2="50293" y2="6445"/>
                          <a14:foregroundMark x1="10254" y1="14941" x2="10254" y2="14941"/>
                          <a14:foregroundMark x1="7617" y1="17871" x2="7617" y2="17871"/>
                          <a14:foregroundMark x1="14063" y1="24219" x2="14063" y2="24219"/>
                          <a14:foregroundMark x1="21191" y1="24414" x2="21191" y2="24414"/>
                          <a14:foregroundMark x1="13965" y1="30762" x2="13965" y2="30762"/>
                          <a14:foregroundMark x1="25586" y1="29980" x2="25586" y2="29980"/>
                          <a14:foregroundMark x1="15527" y1="35352" x2="15527" y2="35352"/>
                          <a14:foregroundMark x1="21875" y1="35156" x2="21875" y2="35156"/>
                          <a14:foregroundMark x1="15039" y1="42188" x2="15039" y2="42188"/>
                          <a14:foregroundMark x1="27734" y1="41895" x2="27734" y2="41895"/>
                          <a14:foregroundMark x1="45703" y1="41016" x2="45703" y2="41016"/>
                          <a14:foregroundMark x1="43457" y1="32715" x2="43457" y2="32715"/>
                          <a14:foregroundMark x1="56152" y1="33105" x2="56152" y2="33105"/>
                          <a14:foregroundMark x1="51270" y1="73926" x2="51270" y2="73926"/>
                          <a14:foregroundMark x1="40820" y1="73242" x2="40820" y2="73242"/>
                          <a14:foregroundMark x1="59473" y1="73340" x2="59473" y2="73340"/>
                          <a14:foregroundMark x1="54199" y1="90625" x2="54199" y2="9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7013" y="3588753"/>
              <a:ext cx="926736" cy="92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6AB645B2-2B40-7F38-E398-6578647E7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48" b="90625" l="7520" r="89844">
                          <a14:foregroundMark x1="38477" y1="14160" x2="38477" y2="14160"/>
                          <a14:foregroundMark x1="46289" y1="9277" x2="46289" y2="9277"/>
                          <a14:foregroundMark x1="50293" y1="6445" x2="50293" y2="6445"/>
                          <a14:foregroundMark x1="10254" y1="14941" x2="10254" y2="14941"/>
                          <a14:foregroundMark x1="7617" y1="17871" x2="7617" y2="17871"/>
                          <a14:foregroundMark x1="14063" y1="24219" x2="14063" y2="24219"/>
                          <a14:foregroundMark x1="21191" y1="24414" x2="21191" y2="24414"/>
                          <a14:foregroundMark x1="13965" y1="30762" x2="13965" y2="30762"/>
                          <a14:foregroundMark x1="25586" y1="29980" x2="25586" y2="29980"/>
                          <a14:foregroundMark x1="15527" y1="35352" x2="15527" y2="35352"/>
                          <a14:foregroundMark x1="21875" y1="35156" x2="21875" y2="35156"/>
                          <a14:foregroundMark x1="15039" y1="42188" x2="15039" y2="42188"/>
                          <a14:foregroundMark x1="27734" y1="41895" x2="27734" y2="41895"/>
                          <a14:foregroundMark x1="45703" y1="41016" x2="45703" y2="41016"/>
                          <a14:foregroundMark x1="43457" y1="32715" x2="43457" y2="32715"/>
                          <a14:foregroundMark x1="56152" y1="33105" x2="56152" y2="33105"/>
                          <a14:foregroundMark x1="51270" y1="73926" x2="51270" y2="73926"/>
                          <a14:foregroundMark x1="40820" y1="73242" x2="40820" y2="73242"/>
                          <a14:foregroundMark x1="59473" y1="73340" x2="59473" y2="73340"/>
                          <a14:foregroundMark x1="54199" y1="90625" x2="54199" y2="9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442" y="3588753"/>
              <a:ext cx="926736" cy="92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5951DD2D-6644-0AB4-77FA-7B65BAB98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48" b="90625" l="7520" r="89844">
                          <a14:foregroundMark x1="38477" y1="14160" x2="38477" y2="14160"/>
                          <a14:foregroundMark x1="46289" y1="9277" x2="46289" y2="9277"/>
                          <a14:foregroundMark x1="50293" y1="6445" x2="50293" y2="6445"/>
                          <a14:foregroundMark x1="10254" y1="14941" x2="10254" y2="14941"/>
                          <a14:foregroundMark x1="7617" y1="17871" x2="7617" y2="17871"/>
                          <a14:foregroundMark x1="14063" y1="24219" x2="14063" y2="24219"/>
                          <a14:foregroundMark x1="21191" y1="24414" x2="21191" y2="24414"/>
                          <a14:foregroundMark x1="13965" y1="30762" x2="13965" y2="30762"/>
                          <a14:foregroundMark x1="25586" y1="29980" x2="25586" y2="29980"/>
                          <a14:foregroundMark x1="15527" y1="35352" x2="15527" y2="35352"/>
                          <a14:foregroundMark x1="21875" y1="35156" x2="21875" y2="35156"/>
                          <a14:foregroundMark x1="15039" y1="42188" x2="15039" y2="42188"/>
                          <a14:foregroundMark x1="27734" y1="41895" x2="27734" y2="41895"/>
                          <a14:foregroundMark x1="45703" y1="41016" x2="45703" y2="41016"/>
                          <a14:foregroundMark x1="43457" y1="32715" x2="43457" y2="32715"/>
                          <a14:foregroundMark x1="56152" y1="33105" x2="56152" y2="33105"/>
                          <a14:foregroundMark x1="51270" y1="73926" x2="51270" y2="73926"/>
                          <a14:foregroundMark x1="40820" y1="73242" x2="40820" y2="73242"/>
                          <a14:foregroundMark x1="59473" y1="73340" x2="59473" y2="73340"/>
                          <a14:foregroundMark x1="54199" y1="90625" x2="54199" y2="9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646" y="3588753"/>
              <a:ext cx="926736" cy="92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3DF7C757-EC98-918F-DDF3-88999DF14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48" b="90625" l="7520" r="89844">
                          <a14:foregroundMark x1="38477" y1="14160" x2="38477" y2="14160"/>
                          <a14:foregroundMark x1="46289" y1="9277" x2="46289" y2="9277"/>
                          <a14:foregroundMark x1="50293" y1="6445" x2="50293" y2="6445"/>
                          <a14:foregroundMark x1="10254" y1="14941" x2="10254" y2="14941"/>
                          <a14:foregroundMark x1="7617" y1="17871" x2="7617" y2="17871"/>
                          <a14:foregroundMark x1="14063" y1="24219" x2="14063" y2="24219"/>
                          <a14:foregroundMark x1="21191" y1="24414" x2="21191" y2="24414"/>
                          <a14:foregroundMark x1="13965" y1="30762" x2="13965" y2="30762"/>
                          <a14:foregroundMark x1="25586" y1="29980" x2="25586" y2="29980"/>
                          <a14:foregroundMark x1="15527" y1="35352" x2="15527" y2="35352"/>
                          <a14:foregroundMark x1="21875" y1="35156" x2="21875" y2="35156"/>
                          <a14:foregroundMark x1="15039" y1="42188" x2="15039" y2="42188"/>
                          <a14:foregroundMark x1="27734" y1="41895" x2="27734" y2="41895"/>
                          <a14:foregroundMark x1="45703" y1="41016" x2="45703" y2="41016"/>
                          <a14:foregroundMark x1="43457" y1="32715" x2="43457" y2="32715"/>
                          <a14:foregroundMark x1="56152" y1="33105" x2="56152" y2="33105"/>
                          <a14:foregroundMark x1="51270" y1="73926" x2="51270" y2="73926"/>
                          <a14:foregroundMark x1="40820" y1="73242" x2="40820" y2="73242"/>
                          <a14:foregroundMark x1="59473" y1="73340" x2="59473" y2="73340"/>
                          <a14:foregroundMark x1="54199" y1="90625" x2="54199" y2="9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075" y="3588753"/>
              <a:ext cx="926736" cy="92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4AD86ADD-ABC1-00CC-8886-4743C6AB4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48" b="90625" l="7520" r="89844">
                          <a14:foregroundMark x1="38477" y1="14160" x2="38477" y2="14160"/>
                          <a14:foregroundMark x1="46289" y1="9277" x2="46289" y2="9277"/>
                          <a14:foregroundMark x1="50293" y1="6445" x2="50293" y2="6445"/>
                          <a14:foregroundMark x1="10254" y1="14941" x2="10254" y2="14941"/>
                          <a14:foregroundMark x1="7617" y1="17871" x2="7617" y2="17871"/>
                          <a14:foregroundMark x1="14063" y1="24219" x2="14063" y2="24219"/>
                          <a14:foregroundMark x1="21191" y1="24414" x2="21191" y2="24414"/>
                          <a14:foregroundMark x1="13965" y1="30762" x2="13965" y2="30762"/>
                          <a14:foregroundMark x1="25586" y1="29980" x2="25586" y2="29980"/>
                          <a14:foregroundMark x1="15527" y1="35352" x2="15527" y2="35352"/>
                          <a14:foregroundMark x1="21875" y1="35156" x2="21875" y2="35156"/>
                          <a14:foregroundMark x1="15039" y1="42188" x2="15039" y2="42188"/>
                          <a14:foregroundMark x1="27734" y1="41895" x2="27734" y2="41895"/>
                          <a14:foregroundMark x1="45703" y1="41016" x2="45703" y2="41016"/>
                          <a14:foregroundMark x1="43457" y1="32715" x2="43457" y2="32715"/>
                          <a14:foregroundMark x1="56152" y1="33105" x2="56152" y2="33105"/>
                          <a14:foregroundMark x1="51270" y1="73926" x2="51270" y2="73926"/>
                          <a14:foregroundMark x1="40820" y1="73242" x2="40820" y2="73242"/>
                          <a14:foregroundMark x1="59473" y1="73340" x2="59473" y2="73340"/>
                          <a14:foregroundMark x1="54199" y1="90625" x2="54199" y2="906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279" y="3588753"/>
              <a:ext cx="926736" cy="926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AAAB9E-7604-8806-761F-B2FA160855FB}"/>
                </a:ext>
              </a:extLst>
            </p:cNvPr>
            <p:cNvSpPr txBox="1"/>
            <p:nvPr/>
          </p:nvSpPr>
          <p:spPr>
            <a:xfrm>
              <a:off x="7781184" y="3688940"/>
              <a:ext cx="3595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</a:rPr>
                <a:t>Intensifies programming barriers</a:t>
              </a:r>
            </a:p>
          </p:txBody>
        </p:sp>
      </p:grp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CD38A00C-D336-799B-69EB-29C5AEF2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D37973-7C9E-418E-BDE0-B67F3BEF7F5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4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0522F-AD5A-CA28-3909-3458BCA3D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FF6DE4CA-762D-A80F-0EAB-FBC3C6142623}"/>
              </a:ext>
            </a:extLst>
          </p:cNvPr>
          <p:cNvSpPr/>
          <p:nvPr/>
        </p:nvSpPr>
        <p:spPr>
          <a:xfrm>
            <a:off x="5849998" y="1286591"/>
            <a:ext cx="5975127" cy="54738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9A4CCF-C142-8604-A94E-CA32F480E261}"/>
              </a:ext>
            </a:extLst>
          </p:cNvPr>
          <p:cNvSpPr/>
          <p:nvPr/>
        </p:nvSpPr>
        <p:spPr>
          <a:xfrm>
            <a:off x="467360" y="1458079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111ACFEC-B131-BC07-34E0-3BF49B37E931}"/>
              </a:ext>
            </a:extLst>
          </p:cNvPr>
          <p:cNvSpPr/>
          <p:nvPr/>
        </p:nvSpPr>
        <p:spPr>
          <a:xfrm>
            <a:off x="467360" y="4074378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349BF1-6B20-EF80-0110-62213B31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20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B2654-665D-B216-CC7D-9F45FAC5978D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A7482E-EDA5-9F8E-1A02-CC7874D55C16}"/>
              </a:ext>
            </a:extLst>
          </p:cNvPr>
          <p:cNvSpPr txBox="1"/>
          <p:nvPr/>
        </p:nvSpPr>
        <p:spPr>
          <a:xfrm>
            <a:off x="991013" y="5585992"/>
            <a:ext cx="3390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Constraint Satisfaction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8DE3D9-E943-4CF8-AB6D-6404893B84B5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8DDF0F88-1AEC-7C07-FF73-7BC94EEAB91E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A5CE3868-09D8-BBE4-8E04-5211FC27233A}"/>
              </a:ext>
            </a:extLst>
          </p:cNvPr>
          <p:cNvSpPr/>
          <p:nvPr/>
        </p:nvSpPr>
        <p:spPr>
          <a:xfrm>
            <a:off x="1762572" y="3573261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97B37FF3-62F0-A4DB-D816-454EB31E36DF}"/>
              </a:ext>
            </a:extLst>
          </p:cNvPr>
          <p:cNvSpPr/>
          <p:nvPr/>
        </p:nvSpPr>
        <p:spPr>
          <a:xfrm rot="10800000">
            <a:off x="3404220" y="3519107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49FC7176-4BCE-AFA8-F0F2-D6CD390C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Adding Constraints to Improve 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B8142-EE51-B008-AB50-6FEF253A5E01}"/>
              </a:ext>
            </a:extLst>
          </p:cNvPr>
          <p:cNvSpPr txBox="1"/>
          <p:nvPr/>
        </p:nvSpPr>
        <p:spPr>
          <a:xfrm>
            <a:off x="7698502" y="1513889"/>
            <a:ext cx="259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6600"/>
                </a:solidFill>
              </a:rPr>
              <a:t>Search space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5C9790-FC10-C0BE-5B0B-605711DF0935}"/>
              </a:ext>
            </a:extLst>
          </p:cNvPr>
          <p:cNvSpPr/>
          <p:nvPr/>
        </p:nvSpPr>
        <p:spPr>
          <a:xfrm rot="20571274">
            <a:off x="6443441" y="2488658"/>
            <a:ext cx="5194202" cy="3585847"/>
          </a:xfrm>
          <a:custGeom>
            <a:avLst/>
            <a:gdLst>
              <a:gd name="connsiteX0" fmla="*/ 475199 w 3465661"/>
              <a:gd name="connsiteY0" fmla="*/ 0 h 2839916"/>
              <a:gd name="connsiteX1" fmla="*/ 422445 w 3465661"/>
              <a:gd name="connsiteY1" fmla="*/ 17585 h 2839916"/>
              <a:gd name="connsiteX2" fmla="*/ 308145 w 3465661"/>
              <a:gd name="connsiteY2" fmla="*/ 87923 h 2839916"/>
              <a:gd name="connsiteX3" fmla="*/ 255391 w 3465661"/>
              <a:gd name="connsiteY3" fmla="*/ 131885 h 2839916"/>
              <a:gd name="connsiteX4" fmla="*/ 158676 w 3465661"/>
              <a:gd name="connsiteY4" fmla="*/ 298939 h 2839916"/>
              <a:gd name="connsiteX5" fmla="*/ 193845 w 3465661"/>
              <a:gd name="connsiteY5" fmla="*/ 492369 h 2839916"/>
              <a:gd name="connsiteX6" fmla="*/ 229014 w 3465661"/>
              <a:gd name="connsiteY6" fmla="*/ 527539 h 2839916"/>
              <a:gd name="connsiteX7" fmla="*/ 316937 w 3465661"/>
              <a:gd name="connsiteY7" fmla="*/ 571500 h 2839916"/>
              <a:gd name="connsiteX8" fmla="*/ 712591 w 3465661"/>
              <a:gd name="connsiteY8" fmla="*/ 351693 h 2839916"/>
              <a:gd name="connsiteX9" fmla="*/ 879645 w 3465661"/>
              <a:gd name="connsiteY9" fmla="*/ 272562 h 2839916"/>
              <a:gd name="connsiteX10" fmla="*/ 1196168 w 3465661"/>
              <a:gd name="connsiteY10" fmla="*/ 184639 h 2839916"/>
              <a:gd name="connsiteX11" fmla="*/ 1547860 w 3465661"/>
              <a:gd name="connsiteY11" fmla="*/ 281354 h 2839916"/>
              <a:gd name="connsiteX12" fmla="*/ 1662160 w 3465661"/>
              <a:gd name="connsiteY12" fmla="*/ 386862 h 2839916"/>
              <a:gd name="connsiteX13" fmla="*/ 1662160 w 3465661"/>
              <a:gd name="connsiteY13" fmla="*/ 615462 h 2839916"/>
              <a:gd name="connsiteX14" fmla="*/ 1081868 w 3465661"/>
              <a:gd name="connsiteY14" fmla="*/ 896816 h 2839916"/>
              <a:gd name="connsiteX15" fmla="*/ 457614 w 3465661"/>
              <a:gd name="connsiteY15" fmla="*/ 1099039 h 2839916"/>
              <a:gd name="connsiteX16" fmla="*/ 79545 w 3465661"/>
              <a:gd name="connsiteY16" fmla="*/ 1345223 h 2839916"/>
              <a:gd name="connsiteX17" fmla="*/ 414 w 3465661"/>
              <a:gd name="connsiteY17" fmla="*/ 1485900 h 2839916"/>
              <a:gd name="connsiteX18" fmla="*/ 167468 w 3465661"/>
              <a:gd name="connsiteY18" fmla="*/ 1969477 h 2839916"/>
              <a:gd name="connsiteX19" fmla="*/ 308145 w 3465661"/>
              <a:gd name="connsiteY19" fmla="*/ 2022231 h 2839916"/>
              <a:gd name="connsiteX20" fmla="*/ 1266506 w 3465661"/>
              <a:gd name="connsiteY20" fmla="*/ 1793631 h 2839916"/>
              <a:gd name="connsiteX21" fmla="*/ 2409506 w 3465661"/>
              <a:gd name="connsiteY21" fmla="*/ 1143000 h 2839916"/>
              <a:gd name="connsiteX22" fmla="*/ 2752406 w 3465661"/>
              <a:gd name="connsiteY22" fmla="*/ 756139 h 2839916"/>
              <a:gd name="connsiteX23" fmla="*/ 3315114 w 3465661"/>
              <a:gd name="connsiteY23" fmla="*/ 553916 h 2839916"/>
              <a:gd name="connsiteX24" fmla="*/ 3420622 w 3465661"/>
              <a:gd name="connsiteY24" fmla="*/ 624254 h 2839916"/>
              <a:gd name="connsiteX25" fmla="*/ 3464583 w 3465661"/>
              <a:gd name="connsiteY25" fmla="*/ 800100 h 2839916"/>
              <a:gd name="connsiteX26" fmla="*/ 3271153 w 3465661"/>
              <a:gd name="connsiteY26" fmla="*/ 1397977 h 2839916"/>
              <a:gd name="connsiteX27" fmla="*/ 3104099 w 3465661"/>
              <a:gd name="connsiteY27" fmla="*/ 1644162 h 2839916"/>
              <a:gd name="connsiteX28" fmla="*/ 2893083 w 3465661"/>
              <a:gd name="connsiteY28" fmla="*/ 1802423 h 2839916"/>
              <a:gd name="connsiteX29" fmla="*/ 1996268 w 3465661"/>
              <a:gd name="connsiteY29" fmla="*/ 2136531 h 2839916"/>
              <a:gd name="connsiteX30" fmla="*/ 1407183 w 3465661"/>
              <a:gd name="connsiteY30" fmla="*/ 2277208 h 2839916"/>
              <a:gd name="connsiteX31" fmla="*/ 906022 w 3465661"/>
              <a:gd name="connsiteY31" fmla="*/ 2549769 h 2839916"/>
              <a:gd name="connsiteX32" fmla="*/ 879645 w 3465661"/>
              <a:gd name="connsiteY32" fmla="*/ 2734408 h 2839916"/>
              <a:gd name="connsiteX33" fmla="*/ 1020322 w 3465661"/>
              <a:gd name="connsiteY33" fmla="*/ 2778369 h 2839916"/>
              <a:gd name="connsiteX34" fmla="*/ 1345637 w 3465661"/>
              <a:gd name="connsiteY34" fmla="*/ 2839916 h 2839916"/>
              <a:gd name="connsiteX35" fmla="*/ 1838006 w 3465661"/>
              <a:gd name="connsiteY35" fmla="*/ 2708031 h 2839916"/>
              <a:gd name="connsiteX36" fmla="*/ 2128153 w 3465661"/>
              <a:gd name="connsiteY36" fmla="*/ 2725616 h 2839916"/>
              <a:gd name="connsiteX37" fmla="*/ 2172114 w 3465661"/>
              <a:gd name="connsiteY37" fmla="*/ 2751993 h 28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65661" h="2839916">
                <a:moveTo>
                  <a:pt x="475199" y="0"/>
                </a:moveTo>
                <a:cubicBezTo>
                  <a:pt x="457614" y="5862"/>
                  <a:pt x="439275" y="9817"/>
                  <a:pt x="422445" y="17585"/>
                </a:cubicBezTo>
                <a:cubicBezTo>
                  <a:pt x="396376" y="29617"/>
                  <a:pt x="332415" y="69720"/>
                  <a:pt x="308145" y="87923"/>
                </a:cubicBezTo>
                <a:cubicBezTo>
                  <a:pt x="289833" y="101657"/>
                  <a:pt x="270177" y="114411"/>
                  <a:pt x="255391" y="131885"/>
                </a:cubicBezTo>
                <a:cubicBezTo>
                  <a:pt x="232671" y="158736"/>
                  <a:pt x="170605" y="277069"/>
                  <a:pt x="158676" y="298939"/>
                </a:cubicBezTo>
                <a:cubicBezTo>
                  <a:pt x="170399" y="363416"/>
                  <a:pt x="174573" y="429733"/>
                  <a:pt x="193845" y="492369"/>
                </a:cubicBezTo>
                <a:cubicBezTo>
                  <a:pt x="198721" y="508215"/>
                  <a:pt x="216537" y="516621"/>
                  <a:pt x="229014" y="527539"/>
                </a:cubicBezTo>
                <a:cubicBezTo>
                  <a:pt x="267473" y="561192"/>
                  <a:pt x="264876" y="554147"/>
                  <a:pt x="316937" y="571500"/>
                </a:cubicBezTo>
                <a:cubicBezTo>
                  <a:pt x="734007" y="438039"/>
                  <a:pt x="354137" y="590662"/>
                  <a:pt x="712591" y="351693"/>
                </a:cubicBezTo>
                <a:cubicBezTo>
                  <a:pt x="763859" y="317515"/>
                  <a:pt x="822530" y="295680"/>
                  <a:pt x="879645" y="272562"/>
                </a:cubicBezTo>
                <a:cubicBezTo>
                  <a:pt x="1064131" y="197889"/>
                  <a:pt x="1040575" y="208576"/>
                  <a:pt x="1196168" y="184639"/>
                </a:cubicBezTo>
                <a:cubicBezTo>
                  <a:pt x="1317612" y="206719"/>
                  <a:pt x="1432220" y="223534"/>
                  <a:pt x="1547860" y="281354"/>
                </a:cubicBezTo>
                <a:cubicBezTo>
                  <a:pt x="1594237" y="304542"/>
                  <a:pt x="1624060" y="351693"/>
                  <a:pt x="1662160" y="386862"/>
                </a:cubicBezTo>
                <a:cubicBezTo>
                  <a:pt x="1670484" y="436807"/>
                  <a:pt x="1703474" y="569190"/>
                  <a:pt x="1662160" y="615462"/>
                </a:cubicBezTo>
                <a:cubicBezTo>
                  <a:pt x="1577721" y="710034"/>
                  <a:pt x="1126779" y="880437"/>
                  <a:pt x="1081868" y="896816"/>
                </a:cubicBezTo>
                <a:cubicBezTo>
                  <a:pt x="975735" y="935524"/>
                  <a:pt x="590884" y="1040400"/>
                  <a:pt x="457614" y="1099039"/>
                </a:cubicBezTo>
                <a:cubicBezTo>
                  <a:pt x="319895" y="1159635"/>
                  <a:pt x="199680" y="1257853"/>
                  <a:pt x="79545" y="1345223"/>
                </a:cubicBezTo>
                <a:cubicBezTo>
                  <a:pt x="53168" y="1392115"/>
                  <a:pt x="1311" y="1432106"/>
                  <a:pt x="414" y="1485900"/>
                </a:cubicBezTo>
                <a:cubicBezTo>
                  <a:pt x="-2565" y="1664663"/>
                  <a:pt x="6414" y="1868073"/>
                  <a:pt x="167468" y="1969477"/>
                </a:cubicBezTo>
                <a:cubicBezTo>
                  <a:pt x="209848" y="1996161"/>
                  <a:pt x="261253" y="2004646"/>
                  <a:pt x="308145" y="2022231"/>
                </a:cubicBezTo>
                <a:cubicBezTo>
                  <a:pt x="611154" y="1971730"/>
                  <a:pt x="995039" y="1921785"/>
                  <a:pt x="1266506" y="1793631"/>
                </a:cubicBezTo>
                <a:cubicBezTo>
                  <a:pt x="1662952" y="1606476"/>
                  <a:pt x="2050053" y="1393979"/>
                  <a:pt x="2409506" y="1143000"/>
                </a:cubicBezTo>
                <a:cubicBezTo>
                  <a:pt x="2550792" y="1044350"/>
                  <a:pt x="2620165" y="866619"/>
                  <a:pt x="2752406" y="756139"/>
                </a:cubicBezTo>
                <a:cubicBezTo>
                  <a:pt x="3017133" y="534975"/>
                  <a:pt x="3048640" y="565019"/>
                  <a:pt x="3315114" y="553916"/>
                </a:cubicBezTo>
                <a:cubicBezTo>
                  <a:pt x="3350283" y="577362"/>
                  <a:pt x="3398686" y="588124"/>
                  <a:pt x="3420622" y="624254"/>
                </a:cubicBezTo>
                <a:cubicBezTo>
                  <a:pt x="3451978" y="675900"/>
                  <a:pt x="3462168" y="739729"/>
                  <a:pt x="3464583" y="800100"/>
                </a:cubicBezTo>
                <a:cubicBezTo>
                  <a:pt x="3475121" y="1063554"/>
                  <a:pt x="3408245" y="1159869"/>
                  <a:pt x="3271153" y="1397977"/>
                </a:cubicBezTo>
                <a:cubicBezTo>
                  <a:pt x="3221670" y="1483921"/>
                  <a:pt x="3171821" y="1571715"/>
                  <a:pt x="3104099" y="1644162"/>
                </a:cubicBezTo>
                <a:cubicBezTo>
                  <a:pt x="3044058" y="1708392"/>
                  <a:pt x="2966831" y="1754551"/>
                  <a:pt x="2893083" y="1802423"/>
                </a:cubicBezTo>
                <a:cubicBezTo>
                  <a:pt x="2527006" y="2040052"/>
                  <a:pt x="2511605" y="2003907"/>
                  <a:pt x="1996268" y="2136531"/>
                </a:cubicBezTo>
                <a:cubicBezTo>
                  <a:pt x="1800756" y="2186847"/>
                  <a:pt x="1599749" y="2216585"/>
                  <a:pt x="1407183" y="2277208"/>
                </a:cubicBezTo>
                <a:cubicBezTo>
                  <a:pt x="1095151" y="2375440"/>
                  <a:pt x="1100771" y="2391535"/>
                  <a:pt x="906022" y="2549769"/>
                </a:cubicBezTo>
                <a:cubicBezTo>
                  <a:pt x="894362" y="2577753"/>
                  <a:pt x="823516" y="2690752"/>
                  <a:pt x="879645" y="2734408"/>
                </a:cubicBezTo>
                <a:cubicBezTo>
                  <a:pt x="918425" y="2764570"/>
                  <a:pt x="972741" y="2766134"/>
                  <a:pt x="1020322" y="2778369"/>
                </a:cubicBezTo>
                <a:cubicBezTo>
                  <a:pt x="1126682" y="2805719"/>
                  <a:pt x="1237472" y="2821888"/>
                  <a:pt x="1345637" y="2839916"/>
                </a:cubicBezTo>
                <a:cubicBezTo>
                  <a:pt x="1723779" y="2707055"/>
                  <a:pt x="1556647" y="2737648"/>
                  <a:pt x="1838006" y="2708031"/>
                </a:cubicBezTo>
                <a:cubicBezTo>
                  <a:pt x="1934722" y="2713893"/>
                  <a:pt x="2032088" y="2712976"/>
                  <a:pt x="2128153" y="2725616"/>
                </a:cubicBezTo>
                <a:cubicBezTo>
                  <a:pt x="2145096" y="2727845"/>
                  <a:pt x="2172114" y="2751993"/>
                  <a:pt x="2172114" y="2751993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prstDash val="sysDot"/>
            <a:headEnd type="oval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60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7B10-2E22-5746-708B-4F3180AE2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0EE5C1D7-8C4D-3245-F7F9-D641CB9AEBA3}"/>
              </a:ext>
            </a:extLst>
          </p:cNvPr>
          <p:cNvSpPr/>
          <p:nvPr/>
        </p:nvSpPr>
        <p:spPr>
          <a:xfrm>
            <a:off x="5849998" y="1286591"/>
            <a:ext cx="5975127" cy="547385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A7D6EF-CD4F-C333-0E43-F18CFCCB30DF}"/>
              </a:ext>
            </a:extLst>
          </p:cNvPr>
          <p:cNvSpPr/>
          <p:nvPr/>
        </p:nvSpPr>
        <p:spPr>
          <a:xfrm>
            <a:off x="467360" y="1458079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9E7F7BFE-7C0F-6F6D-CA29-E29DAFC0D5D3}"/>
              </a:ext>
            </a:extLst>
          </p:cNvPr>
          <p:cNvSpPr/>
          <p:nvPr/>
        </p:nvSpPr>
        <p:spPr>
          <a:xfrm>
            <a:off x="467360" y="4074378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2ABE8-EDB1-9BF5-42E9-0D59AB3C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21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584A4-209A-9B05-F6D3-9D5371FD2965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E1EF80-5FD1-6BED-6347-2BBC59C28485}"/>
              </a:ext>
            </a:extLst>
          </p:cNvPr>
          <p:cNvSpPr txBox="1"/>
          <p:nvPr/>
        </p:nvSpPr>
        <p:spPr>
          <a:xfrm>
            <a:off x="991013" y="5585992"/>
            <a:ext cx="3390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Constraint Satisfaction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FD1DF8-E355-1926-35DE-5E5F8D0C99F0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A35BCCF6-0DAA-1723-C341-2A06C306B2F8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2B905DC4-7C5B-B4B7-B24E-73D84F88EF87}"/>
              </a:ext>
            </a:extLst>
          </p:cNvPr>
          <p:cNvSpPr/>
          <p:nvPr/>
        </p:nvSpPr>
        <p:spPr>
          <a:xfrm>
            <a:off x="1762572" y="3573261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F84ADCA3-7192-9AB2-F0EB-7213B8822986}"/>
              </a:ext>
            </a:extLst>
          </p:cNvPr>
          <p:cNvSpPr/>
          <p:nvPr/>
        </p:nvSpPr>
        <p:spPr>
          <a:xfrm rot="10800000">
            <a:off x="3404220" y="3519107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BF38A97C-4AD0-4A29-0AF8-FFF77003B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Adding Constraints to Improve 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20CA50-B1B8-D81A-77F1-8B8FB10F97EE}"/>
              </a:ext>
            </a:extLst>
          </p:cNvPr>
          <p:cNvSpPr txBox="1"/>
          <p:nvPr/>
        </p:nvSpPr>
        <p:spPr>
          <a:xfrm>
            <a:off x="7698502" y="1513889"/>
            <a:ext cx="259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6600"/>
                </a:solidFill>
              </a:rPr>
              <a:t>Search space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A17961-0C11-7F02-FF52-BFE09579B570}"/>
              </a:ext>
            </a:extLst>
          </p:cNvPr>
          <p:cNvSpPr/>
          <p:nvPr/>
        </p:nvSpPr>
        <p:spPr>
          <a:xfrm rot="20571274">
            <a:off x="6443441" y="2488658"/>
            <a:ext cx="5194202" cy="3585847"/>
          </a:xfrm>
          <a:custGeom>
            <a:avLst/>
            <a:gdLst>
              <a:gd name="connsiteX0" fmla="*/ 475199 w 3465661"/>
              <a:gd name="connsiteY0" fmla="*/ 0 h 2839916"/>
              <a:gd name="connsiteX1" fmla="*/ 422445 w 3465661"/>
              <a:gd name="connsiteY1" fmla="*/ 17585 h 2839916"/>
              <a:gd name="connsiteX2" fmla="*/ 308145 w 3465661"/>
              <a:gd name="connsiteY2" fmla="*/ 87923 h 2839916"/>
              <a:gd name="connsiteX3" fmla="*/ 255391 w 3465661"/>
              <a:gd name="connsiteY3" fmla="*/ 131885 h 2839916"/>
              <a:gd name="connsiteX4" fmla="*/ 158676 w 3465661"/>
              <a:gd name="connsiteY4" fmla="*/ 298939 h 2839916"/>
              <a:gd name="connsiteX5" fmla="*/ 193845 w 3465661"/>
              <a:gd name="connsiteY5" fmla="*/ 492369 h 2839916"/>
              <a:gd name="connsiteX6" fmla="*/ 229014 w 3465661"/>
              <a:gd name="connsiteY6" fmla="*/ 527539 h 2839916"/>
              <a:gd name="connsiteX7" fmla="*/ 316937 w 3465661"/>
              <a:gd name="connsiteY7" fmla="*/ 571500 h 2839916"/>
              <a:gd name="connsiteX8" fmla="*/ 712591 w 3465661"/>
              <a:gd name="connsiteY8" fmla="*/ 351693 h 2839916"/>
              <a:gd name="connsiteX9" fmla="*/ 879645 w 3465661"/>
              <a:gd name="connsiteY9" fmla="*/ 272562 h 2839916"/>
              <a:gd name="connsiteX10" fmla="*/ 1196168 w 3465661"/>
              <a:gd name="connsiteY10" fmla="*/ 184639 h 2839916"/>
              <a:gd name="connsiteX11" fmla="*/ 1547860 w 3465661"/>
              <a:gd name="connsiteY11" fmla="*/ 281354 h 2839916"/>
              <a:gd name="connsiteX12" fmla="*/ 1662160 w 3465661"/>
              <a:gd name="connsiteY12" fmla="*/ 386862 h 2839916"/>
              <a:gd name="connsiteX13" fmla="*/ 1662160 w 3465661"/>
              <a:gd name="connsiteY13" fmla="*/ 615462 h 2839916"/>
              <a:gd name="connsiteX14" fmla="*/ 1081868 w 3465661"/>
              <a:gd name="connsiteY14" fmla="*/ 896816 h 2839916"/>
              <a:gd name="connsiteX15" fmla="*/ 457614 w 3465661"/>
              <a:gd name="connsiteY15" fmla="*/ 1099039 h 2839916"/>
              <a:gd name="connsiteX16" fmla="*/ 79545 w 3465661"/>
              <a:gd name="connsiteY16" fmla="*/ 1345223 h 2839916"/>
              <a:gd name="connsiteX17" fmla="*/ 414 w 3465661"/>
              <a:gd name="connsiteY17" fmla="*/ 1485900 h 2839916"/>
              <a:gd name="connsiteX18" fmla="*/ 167468 w 3465661"/>
              <a:gd name="connsiteY18" fmla="*/ 1969477 h 2839916"/>
              <a:gd name="connsiteX19" fmla="*/ 308145 w 3465661"/>
              <a:gd name="connsiteY19" fmla="*/ 2022231 h 2839916"/>
              <a:gd name="connsiteX20" fmla="*/ 1266506 w 3465661"/>
              <a:gd name="connsiteY20" fmla="*/ 1793631 h 2839916"/>
              <a:gd name="connsiteX21" fmla="*/ 2409506 w 3465661"/>
              <a:gd name="connsiteY21" fmla="*/ 1143000 h 2839916"/>
              <a:gd name="connsiteX22" fmla="*/ 2752406 w 3465661"/>
              <a:gd name="connsiteY22" fmla="*/ 756139 h 2839916"/>
              <a:gd name="connsiteX23" fmla="*/ 3315114 w 3465661"/>
              <a:gd name="connsiteY23" fmla="*/ 553916 h 2839916"/>
              <a:gd name="connsiteX24" fmla="*/ 3420622 w 3465661"/>
              <a:gd name="connsiteY24" fmla="*/ 624254 h 2839916"/>
              <a:gd name="connsiteX25" fmla="*/ 3464583 w 3465661"/>
              <a:gd name="connsiteY25" fmla="*/ 800100 h 2839916"/>
              <a:gd name="connsiteX26" fmla="*/ 3271153 w 3465661"/>
              <a:gd name="connsiteY26" fmla="*/ 1397977 h 2839916"/>
              <a:gd name="connsiteX27" fmla="*/ 3104099 w 3465661"/>
              <a:gd name="connsiteY27" fmla="*/ 1644162 h 2839916"/>
              <a:gd name="connsiteX28" fmla="*/ 2893083 w 3465661"/>
              <a:gd name="connsiteY28" fmla="*/ 1802423 h 2839916"/>
              <a:gd name="connsiteX29" fmla="*/ 1996268 w 3465661"/>
              <a:gd name="connsiteY29" fmla="*/ 2136531 h 2839916"/>
              <a:gd name="connsiteX30" fmla="*/ 1407183 w 3465661"/>
              <a:gd name="connsiteY30" fmla="*/ 2277208 h 2839916"/>
              <a:gd name="connsiteX31" fmla="*/ 906022 w 3465661"/>
              <a:gd name="connsiteY31" fmla="*/ 2549769 h 2839916"/>
              <a:gd name="connsiteX32" fmla="*/ 879645 w 3465661"/>
              <a:gd name="connsiteY32" fmla="*/ 2734408 h 2839916"/>
              <a:gd name="connsiteX33" fmla="*/ 1020322 w 3465661"/>
              <a:gd name="connsiteY33" fmla="*/ 2778369 h 2839916"/>
              <a:gd name="connsiteX34" fmla="*/ 1345637 w 3465661"/>
              <a:gd name="connsiteY34" fmla="*/ 2839916 h 2839916"/>
              <a:gd name="connsiteX35" fmla="*/ 1838006 w 3465661"/>
              <a:gd name="connsiteY35" fmla="*/ 2708031 h 2839916"/>
              <a:gd name="connsiteX36" fmla="*/ 2128153 w 3465661"/>
              <a:gd name="connsiteY36" fmla="*/ 2725616 h 2839916"/>
              <a:gd name="connsiteX37" fmla="*/ 2172114 w 3465661"/>
              <a:gd name="connsiteY37" fmla="*/ 2751993 h 28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65661" h="2839916">
                <a:moveTo>
                  <a:pt x="475199" y="0"/>
                </a:moveTo>
                <a:cubicBezTo>
                  <a:pt x="457614" y="5862"/>
                  <a:pt x="439275" y="9817"/>
                  <a:pt x="422445" y="17585"/>
                </a:cubicBezTo>
                <a:cubicBezTo>
                  <a:pt x="396376" y="29617"/>
                  <a:pt x="332415" y="69720"/>
                  <a:pt x="308145" y="87923"/>
                </a:cubicBezTo>
                <a:cubicBezTo>
                  <a:pt x="289833" y="101657"/>
                  <a:pt x="270177" y="114411"/>
                  <a:pt x="255391" y="131885"/>
                </a:cubicBezTo>
                <a:cubicBezTo>
                  <a:pt x="232671" y="158736"/>
                  <a:pt x="170605" y="277069"/>
                  <a:pt x="158676" y="298939"/>
                </a:cubicBezTo>
                <a:cubicBezTo>
                  <a:pt x="170399" y="363416"/>
                  <a:pt x="174573" y="429733"/>
                  <a:pt x="193845" y="492369"/>
                </a:cubicBezTo>
                <a:cubicBezTo>
                  <a:pt x="198721" y="508215"/>
                  <a:pt x="216537" y="516621"/>
                  <a:pt x="229014" y="527539"/>
                </a:cubicBezTo>
                <a:cubicBezTo>
                  <a:pt x="267473" y="561192"/>
                  <a:pt x="264876" y="554147"/>
                  <a:pt x="316937" y="571500"/>
                </a:cubicBezTo>
                <a:cubicBezTo>
                  <a:pt x="734007" y="438039"/>
                  <a:pt x="354137" y="590662"/>
                  <a:pt x="712591" y="351693"/>
                </a:cubicBezTo>
                <a:cubicBezTo>
                  <a:pt x="763859" y="317515"/>
                  <a:pt x="822530" y="295680"/>
                  <a:pt x="879645" y="272562"/>
                </a:cubicBezTo>
                <a:cubicBezTo>
                  <a:pt x="1064131" y="197889"/>
                  <a:pt x="1040575" y="208576"/>
                  <a:pt x="1196168" y="184639"/>
                </a:cubicBezTo>
                <a:cubicBezTo>
                  <a:pt x="1317612" y="206719"/>
                  <a:pt x="1432220" y="223534"/>
                  <a:pt x="1547860" y="281354"/>
                </a:cubicBezTo>
                <a:cubicBezTo>
                  <a:pt x="1594237" y="304542"/>
                  <a:pt x="1624060" y="351693"/>
                  <a:pt x="1662160" y="386862"/>
                </a:cubicBezTo>
                <a:cubicBezTo>
                  <a:pt x="1670484" y="436807"/>
                  <a:pt x="1703474" y="569190"/>
                  <a:pt x="1662160" y="615462"/>
                </a:cubicBezTo>
                <a:cubicBezTo>
                  <a:pt x="1577721" y="710034"/>
                  <a:pt x="1126779" y="880437"/>
                  <a:pt x="1081868" y="896816"/>
                </a:cubicBezTo>
                <a:cubicBezTo>
                  <a:pt x="975735" y="935524"/>
                  <a:pt x="590884" y="1040400"/>
                  <a:pt x="457614" y="1099039"/>
                </a:cubicBezTo>
                <a:cubicBezTo>
                  <a:pt x="319895" y="1159635"/>
                  <a:pt x="199680" y="1257853"/>
                  <a:pt x="79545" y="1345223"/>
                </a:cubicBezTo>
                <a:cubicBezTo>
                  <a:pt x="53168" y="1392115"/>
                  <a:pt x="1311" y="1432106"/>
                  <a:pt x="414" y="1485900"/>
                </a:cubicBezTo>
                <a:cubicBezTo>
                  <a:pt x="-2565" y="1664663"/>
                  <a:pt x="6414" y="1868073"/>
                  <a:pt x="167468" y="1969477"/>
                </a:cubicBezTo>
                <a:cubicBezTo>
                  <a:pt x="209848" y="1996161"/>
                  <a:pt x="261253" y="2004646"/>
                  <a:pt x="308145" y="2022231"/>
                </a:cubicBezTo>
                <a:cubicBezTo>
                  <a:pt x="611154" y="1971730"/>
                  <a:pt x="995039" y="1921785"/>
                  <a:pt x="1266506" y="1793631"/>
                </a:cubicBezTo>
                <a:cubicBezTo>
                  <a:pt x="1662952" y="1606476"/>
                  <a:pt x="2050053" y="1393979"/>
                  <a:pt x="2409506" y="1143000"/>
                </a:cubicBezTo>
                <a:cubicBezTo>
                  <a:pt x="2550792" y="1044350"/>
                  <a:pt x="2620165" y="866619"/>
                  <a:pt x="2752406" y="756139"/>
                </a:cubicBezTo>
                <a:cubicBezTo>
                  <a:pt x="3017133" y="534975"/>
                  <a:pt x="3048640" y="565019"/>
                  <a:pt x="3315114" y="553916"/>
                </a:cubicBezTo>
                <a:cubicBezTo>
                  <a:pt x="3350283" y="577362"/>
                  <a:pt x="3398686" y="588124"/>
                  <a:pt x="3420622" y="624254"/>
                </a:cubicBezTo>
                <a:cubicBezTo>
                  <a:pt x="3451978" y="675900"/>
                  <a:pt x="3462168" y="739729"/>
                  <a:pt x="3464583" y="800100"/>
                </a:cubicBezTo>
                <a:cubicBezTo>
                  <a:pt x="3475121" y="1063554"/>
                  <a:pt x="3408245" y="1159869"/>
                  <a:pt x="3271153" y="1397977"/>
                </a:cubicBezTo>
                <a:cubicBezTo>
                  <a:pt x="3221670" y="1483921"/>
                  <a:pt x="3171821" y="1571715"/>
                  <a:pt x="3104099" y="1644162"/>
                </a:cubicBezTo>
                <a:cubicBezTo>
                  <a:pt x="3044058" y="1708392"/>
                  <a:pt x="2966831" y="1754551"/>
                  <a:pt x="2893083" y="1802423"/>
                </a:cubicBezTo>
                <a:cubicBezTo>
                  <a:pt x="2527006" y="2040052"/>
                  <a:pt x="2511605" y="2003907"/>
                  <a:pt x="1996268" y="2136531"/>
                </a:cubicBezTo>
                <a:cubicBezTo>
                  <a:pt x="1800756" y="2186847"/>
                  <a:pt x="1599749" y="2216585"/>
                  <a:pt x="1407183" y="2277208"/>
                </a:cubicBezTo>
                <a:cubicBezTo>
                  <a:pt x="1095151" y="2375440"/>
                  <a:pt x="1100771" y="2391535"/>
                  <a:pt x="906022" y="2549769"/>
                </a:cubicBezTo>
                <a:cubicBezTo>
                  <a:pt x="894362" y="2577753"/>
                  <a:pt x="823516" y="2690752"/>
                  <a:pt x="879645" y="2734408"/>
                </a:cubicBezTo>
                <a:cubicBezTo>
                  <a:pt x="918425" y="2764570"/>
                  <a:pt x="972741" y="2766134"/>
                  <a:pt x="1020322" y="2778369"/>
                </a:cubicBezTo>
                <a:cubicBezTo>
                  <a:pt x="1126682" y="2805719"/>
                  <a:pt x="1237472" y="2821888"/>
                  <a:pt x="1345637" y="2839916"/>
                </a:cubicBezTo>
                <a:cubicBezTo>
                  <a:pt x="1723779" y="2707055"/>
                  <a:pt x="1556647" y="2737648"/>
                  <a:pt x="1838006" y="2708031"/>
                </a:cubicBezTo>
                <a:cubicBezTo>
                  <a:pt x="1934722" y="2713893"/>
                  <a:pt x="2032088" y="2712976"/>
                  <a:pt x="2128153" y="2725616"/>
                </a:cubicBezTo>
                <a:cubicBezTo>
                  <a:pt x="2145096" y="2727845"/>
                  <a:pt x="2172114" y="2751993"/>
                  <a:pt x="2172114" y="2751993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prstDash val="sysDot"/>
            <a:headEnd type="oval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9068E-A337-D84A-90C6-DACE93EAFD8C}"/>
              </a:ext>
            </a:extLst>
          </p:cNvPr>
          <p:cNvGrpSpPr/>
          <p:nvPr/>
        </p:nvGrpSpPr>
        <p:grpSpPr>
          <a:xfrm>
            <a:off x="5499719" y="1951529"/>
            <a:ext cx="5910403" cy="5185727"/>
            <a:chOff x="6060639" y="2206676"/>
            <a:chExt cx="6687134" cy="5867224"/>
          </a:xfrm>
        </p:grpSpPr>
        <p:pic>
          <p:nvPicPr>
            <p:cNvPr id="9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242CC66C-E170-146F-383E-9AC708D99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109" y="4584183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9B20AB99-4424-122A-9035-F926B03FE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561" y="2206676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9DF698C4-8CE7-686E-D15F-51AFAF970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381" y="2424941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71A7AF4D-6BEC-F8E8-8289-14DEB1EC8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8396" y="5500516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raphic 12" descr="Line arrow: Counter-clockwise curve outline">
              <a:extLst>
                <a:ext uri="{FF2B5EF4-FFF2-40B4-BE49-F238E27FC236}">
                  <a16:creationId xmlns:a16="http://schemas.microsoft.com/office/drawing/2014/main" id="{ACEB1351-1AF3-53DE-F837-A475C080E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107663" flipH="1">
              <a:off x="6128568" y="5374375"/>
              <a:ext cx="1693491" cy="16934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AED02A-D9AE-D047-05E4-84F53ADF162A}"/>
                </a:ext>
              </a:extLst>
            </p:cNvPr>
            <p:cNvSpPr txBox="1"/>
            <p:nvPr/>
          </p:nvSpPr>
          <p:spPr>
            <a:xfrm>
              <a:off x="6060639" y="6994406"/>
              <a:ext cx="4740968" cy="10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84D40"/>
                  </a:solidFill>
                </a:rPr>
                <a:t>Bad/Incorrect plans</a:t>
              </a:r>
            </a:p>
            <a:p>
              <a:endParaRPr lang="en-US" sz="2800" b="1" dirty="0">
                <a:solidFill>
                  <a:srgbClr val="F84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990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21D2-058A-AA8A-B3C1-37423CE92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62043E2F-BEC2-C6E5-D629-ED8B95E6E41E}"/>
              </a:ext>
            </a:extLst>
          </p:cNvPr>
          <p:cNvSpPr/>
          <p:nvPr/>
        </p:nvSpPr>
        <p:spPr>
          <a:xfrm>
            <a:off x="6622247" y="2278520"/>
            <a:ext cx="3888437" cy="3562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9654F4-5187-38EA-514A-966E41113EB8}"/>
              </a:ext>
            </a:extLst>
          </p:cNvPr>
          <p:cNvSpPr/>
          <p:nvPr/>
        </p:nvSpPr>
        <p:spPr>
          <a:xfrm>
            <a:off x="467360" y="1458079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02477155-E432-84D7-2C14-3FD316BF86BD}"/>
              </a:ext>
            </a:extLst>
          </p:cNvPr>
          <p:cNvSpPr/>
          <p:nvPr/>
        </p:nvSpPr>
        <p:spPr>
          <a:xfrm>
            <a:off x="467360" y="4074378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FE9B1-53A0-4D1E-4FFC-132B156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22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860691-5619-7BBC-EA76-265A68996FAF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D1D5CB-EC9E-A4EC-4804-5EA2B5748555}"/>
              </a:ext>
            </a:extLst>
          </p:cNvPr>
          <p:cNvSpPr txBox="1"/>
          <p:nvPr/>
        </p:nvSpPr>
        <p:spPr>
          <a:xfrm>
            <a:off x="991013" y="5585992"/>
            <a:ext cx="3390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Constraint Satisfaction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7C7D6E-3AD3-B25B-D88B-3D54D253F371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2BFB57B4-459B-7721-8055-3AF11B71BC39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C331B90-D3FB-1A61-9E50-F59B55E36FE8}"/>
              </a:ext>
            </a:extLst>
          </p:cNvPr>
          <p:cNvSpPr/>
          <p:nvPr/>
        </p:nvSpPr>
        <p:spPr>
          <a:xfrm>
            <a:off x="1762572" y="3573261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0C04E1B3-216C-8880-BB8F-57291F6D0D6A}"/>
              </a:ext>
            </a:extLst>
          </p:cNvPr>
          <p:cNvSpPr/>
          <p:nvPr/>
        </p:nvSpPr>
        <p:spPr>
          <a:xfrm rot="10800000">
            <a:off x="3404220" y="3519107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5FA15860-4993-7B2F-86EB-8FE882375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Adding Constraints to Improve Efficiency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AA130-0DFA-FDAF-3649-D248A7C3CA25}"/>
              </a:ext>
            </a:extLst>
          </p:cNvPr>
          <p:cNvSpPr txBox="1"/>
          <p:nvPr/>
        </p:nvSpPr>
        <p:spPr>
          <a:xfrm>
            <a:off x="7698502" y="1513889"/>
            <a:ext cx="259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6600"/>
                </a:solidFill>
              </a:rPr>
              <a:t>Search space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740FC0-70B7-272B-1744-8B7970CB212E}"/>
              </a:ext>
            </a:extLst>
          </p:cNvPr>
          <p:cNvSpPr/>
          <p:nvPr/>
        </p:nvSpPr>
        <p:spPr>
          <a:xfrm rot="20571274">
            <a:off x="6906299" y="3040456"/>
            <a:ext cx="3605000" cy="2488732"/>
          </a:xfrm>
          <a:custGeom>
            <a:avLst/>
            <a:gdLst>
              <a:gd name="connsiteX0" fmla="*/ 475199 w 3465661"/>
              <a:gd name="connsiteY0" fmla="*/ 0 h 2839916"/>
              <a:gd name="connsiteX1" fmla="*/ 422445 w 3465661"/>
              <a:gd name="connsiteY1" fmla="*/ 17585 h 2839916"/>
              <a:gd name="connsiteX2" fmla="*/ 308145 w 3465661"/>
              <a:gd name="connsiteY2" fmla="*/ 87923 h 2839916"/>
              <a:gd name="connsiteX3" fmla="*/ 255391 w 3465661"/>
              <a:gd name="connsiteY3" fmla="*/ 131885 h 2839916"/>
              <a:gd name="connsiteX4" fmla="*/ 158676 w 3465661"/>
              <a:gd name="connsiteY4" fmla="*/ 298939 h 2839916"/>
              <a:gd name="connsiteX5" fmla="*/ 193845 w 3465661"/>
              <a:gd name="connsiteY5" fmla="*/ 492369 h 2839916"/>
              <a:gd name="connsiteX6" fmla="*/ 229014 w 3465661"/>
              <a:gd name="connsiteY6" fmla="*/ 527539 h 2839916"/>
              <a:gd name="connsiteX7" fmla="*/ 316937 w 3465661"/>
              <a:gd name="connsiteY7" fmla="*/ 571500 h 2839916"/>
              <a:gd name="connsiteX8" fmla="*/ 712591 w 3465661"/>
              <a:gd name="connsiteY8" fmla="*/ 351693 h 2839916"/>
              <a:gd name="connsiteX9" fmla="*/ 879645 w 3465661"/>
              <a:gd name="connsiteY9" fmla="*/ 272562 h 2839916"/>
              <a:gd name="connsiteX10" fmla="*/ 1196168 w 3465661"/>
              <a:gd name="connsiteY10" fmla="*/ 184639 h 2839916"/>
              <a:gd name="connsiteX11" fmla="*/ 1547860 w 3465661"/>
              <a:gd name="connsiteY11" fmla="*/ 281354 h 2839916"/>
              <a:gd name="connsiteX12" fmla="*/ 1662160 w 3465661"/>
              <a:gd name="connsiteY12" fmla="*/ 386862 h 2839916"/>
              <a:gd name="connsiteX13" fmla="*/ 1662160 w 3465661"/>
              <a:gd name="connsiteY13" fmla="*/ 615462 h 2839916"/>
              <a:gd name="connsiteX14" fmla="*/ 1081868 w 3465661"/>
              <a:gd name="connsiteY14" fmla="*/ 896816 h 2839916"/>
              <a:gd name="connsiteX15" fmla="*/ 457614 w 3465661"/>
              <a:gd name="connsiteY15" fmla="*/ 1099039 h 2839916"/>
              <a:gd name="connsiteX16" fmla="*/ 79545 w 3465661"/>
              <a:gd name="connsiteY16" fmla="*/ 1345223 h 2839916"/>
              <a:gd name="connsiteX17" fmla="*/ 414 w 3465661"/>
              <a:gd name="connsiteY17" fmla="*/ 1485900 h 2839916"/>
              <a:gd name="connsiteX18" fmla="*/ 167468 w 3465661"/>
              <a:gd name="connsiteY18" fmla="*/ 1969477 h 2839916"/>
              <a:gd name="connsiteX19" fmla="*/ 308145 w 3465661"/>
              <a:gd name="connsiteY19" fmla="*/ 2022231 h 2839916"/>
              <a:gd name="connsiteX20" fmla="*/ 1266506 w 3465661"/>
              <a:gd name="connsiteY20" fmla="*/ 1793631 h 2839916"/>
              <a:gd name="connsiteX21" fmla="*/ 2409506 w 3465661"/>
              <a:gd name="connsiteY21" fmla="*/ 1143000 h 2839916"/>
              <a:gd name="connsiteX22" fmla="*/ 2752406 w 3465661"/>
              <a:gd name="connsiteY22" fmla="*/ 756139 h 2839916"/>
              <a:gd name="connsiteX23" fmla="*/ 3315114 w 3465661"/>
              <a:gd name="connsiteY23" fmla="*/ 553916 h 2839916"/>
              <a:gd name="connsiteX24" fmla="*/ 3420622 w 3465661"/>
              <a:gd name="connsiteY24" fmla="*/ 624254 h 2839916"/>
              <a:gd name="connsiteX25" fmla="*/ 3464583 w 3465661"/>
              <a:gd name="connsiteY25" fmla="*/ 800100 h 2839916"/>
              <a:gd name="connsiteX26" fmla="*/ 3271153 w 3465661"/>
              <a:gd name="connsiteY26" fmla="*/ 1397977 h 2839916"/>
              <a:gd name="connsiteX27" fmla="*/ 3104099 w 3465661"/>
              <a:gd name="connsiteY27" fmla="*/ 1644162 h 2839916"/>
              <a:gd name="connsiteX28" fmla="*/ 2893083 w 3465661"/>
              <a:gd name="connsiteY28" fmla="*/ 1802423 h 2839916"/>
              <a:gd name="connsiteX29" fmla="*/ 1996268 w 3465661"/>
              <a:gd name="connsiteY29" fmla="*/ 2136531 h 2839916"/>
              <a:gd name="connsiteX30" fmla="*/ 1407183 w 3465661"/>
              <a:gd name="connsiteY30" fmla="*/ 2277208 h 2839916"/>
              <a:gd name="connsiteX31" fmla="*/ 906022 w 3465661"/>
              <a:gd name="connsiteY31" fmla="*/ 2549769 h 2839916"/>
              <a:gd name="connsiteX32" fmla="*/ 879645 w 3465661"/>
              <a:gd name="connsiteY32" fmla="*/ 2734408 h 2839916"/>
              <a:gd name="connsiteX33" fmla="*/ 1020322 w 3465661"/>
              <a:gd name="connsiteY33" fmla="*/ 2778369 h 2839916"/>
              <a:gd name="connsiteX34" fmla="*/ 1345637 w 3465661"/>
              <a:gd name="connsiteY34" fmla="*/ 2839916 h 2839916"/>
              <a:gd name="connsiteX35" fmla="*/ 1838006 w 3465661"/>
              <a:gd name="connsiteY35" fmla="*/ 2708031 h 2839916"/>
              <a:gd name="connsiteX36" fmla="*/ 2128153 w 3465661"/>
              <a:gd name="connsiteY36" fmla="*/ 2725616 h 2839916"/>
              <a:gd name="connsiteX37" fmla="*/ 2172114 w 3465661"/>
              <a:gd name="connsiteY37" fmla="*/ 2751993 h 283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465661" h="2839916">
                <a:moveTo>
                  <a:pt x="475199" y="0"/>
                </a:moveTo>
                <a:cubicBezTo>
                  <a:pt x="457614" y="5862"/>
                  <a:pt x="439275" y="9817"/>
                  <a:pt x="422445" y="17585"/>
                </a:cubicBezTo>
                <a:cubicBezTo>
                  <a:pt x="396376" y="29617"/>
                  <a:pt x="332415" y="69720"/>
                  <a:pt x="308145" y="87923"/>
                </a:cubicBezTo>
                <a:cubicBezTo>
                  <a:pt x="289833" y="101657"/>
                  <a:pt x="270177" y="114411"/>
                  <a:pt x="255391" y="131885"/>
                </a:cubicBezTo>
                <a:cubicBezTo>
                  <a:pt x="232671" y="158736"/>
                  <a:pt x="170605" y="277069"/>
                  <a:pt x="158676" y="298939"/>
                </a:cubicBezTo>
                <a:cubicBezTo>
                  <a:pt x="170399" y="363416"/>
                  <a:pt x="174573" y="429733"/>
                  <a:pt x="193845" y="492369"/>
                </a:cubicBezTo>
                <a:cubicBezTo>
                  <a:pt x="198721" y="508215"/>
                  <a:pt x="216537" y="516621"/>
                  <a:pt x="229014" y="527539"/>
                </a:cubicBezTo>
                <a:cubicBezTo>
                  <a:pt x="267473" y="561192"/>
                  <a:pt x="264876" y="554147"/>
                  <a:pt x="316937" y="571500"/>
                </a:cubicBezTo>
                <a:cubicBezTo>
                  <a:pt x="734007" y="438039"/>
                  <a:pt x="354137" y="590662"/>
                  <a:pt x="712591" y="351693"/>
                </a:cubicBezTo>
                <a:cubicBezTo>
                  <a:pt x="763859" y="317515"/>
                  <a:pt x="822530" y="295680"/>
                  <a:pt x="879645" y="272562"/>
                </a:cubicBezTo>
                <a:cubicBezTo>
                  <a:pt x="1064131" y="197889"/>
                  <a:pt x="1040575" y="208576"/>
                  <a:pt x="1196168" y="184639"/>
                </a:cubicBezTo>
                <a:cubicBezTo>
                  <a:pt x="1317612" y="206719"/>
                  <a:pt x="1432220" y="223534"/>
                  <a:pt x="1547860" y="281354"/>
                </a:cubicBezTo>
                <a:cubicBezTo>
                  <a:pt x="1594237" y="304542"/>
                  <a:pt x="1624060" y="351693"/>
                  <a:pt x="1662160" y="386862"/>
                </a:cubicBezTo>
                <a:cubicBezTo>
                  <a:pt x="1670484" y="436807"/>
                  <a:pt x="1703474" y="569190"/>
                  <a:pt x="1662160" y="615462"/>
                </a:cubicBezTo>
                <a:cubicBezTo>
                  <a:pt x="1577721" y="710034"/>
                  <a:pt x="1126779" y="880437"/>
                  <a:pt x="1081868" y="896816"/>
                </a:cubicBezTo>
                <a:cubicBezTo>
                  <a:pt x="975735" y="935524"/>
                  <a:pt x="590884" y="1040400"/>
                  <a:pt x="457614" y="1099039"/>
                </a:cubicBezTo>
                <a:cubicBezTo>
                  <a:pt x="319895" y="1159635"/>
                  <a:pt x="199680" y="1257853"/>
                  <a:pt x="79545" y="1345223"/>
                </a:cubicBezTo>
                <a:cubicBezTo>
                  <a:pt x="53168" y="1392115"/>
                  <a:pt x="1311" y="1432106"/>
                  <a:pt x="414" y="1485900"/>
                </a:cubicBezTo>
                <a:cubicBezTo>
                  <a:pt x="-2565" y="1664663"/>
                  <a:pt x="6414" y="1868073"/>
                  <a:pt x="167468" y="1969477"/>
                </a:cubicBezTo>
                <a:cubicBezTo>
                  <a:pt x="209848" y="1996161"/>
                  <a:pt x="261253" y="2004646"/>
                  <a:pt x="308145" y="2022231"/>
                </a:cubicBezTo>
                <a:cubicBezTo>
                  <a:pt x="611154" y="1971730"/>
                  <a:pt x="995039" y="1921785"/>
                  <a:pt x="1266506" y="1793631"/>
                </a:cubicBezTo>
                <a:cubicBezTo>
                  <a:pt x="1662952" y="1606476"/>
                  <a:pt x="2050053" y="1393979"/>
                  <a:pt x="2409506" y="1143000"/>
                </a:cubicBezTo>
                <a:cubicBezTo>
                  <a:pt x="2550792" y="1044350"/>
                  <a:pt x="2620165" y="866619"/>
                  <a:pt x="2752406" y="756139"/>
                </a:cubicBezTo>
                <a:cubicBezTo>
                  <a:pt x="3017133" y="534975"/>
                  <a:pt x="3048640" y="565019"/>
                  <a:pt x="3315114" y="553916"/>
                </a:cubicBezTo>
                <a:cubicBezTo>
                  <a:pt x="3350283" y="577362"/>
                  <a:pt x="3398686" y="588124"/>
                  <a:pt x="3420622" y="624254"/>
                </a:cubicBezTo>
                <a:cubicBezTo>
                  <a:pt x="3451978" y="675900"/>
                  <a:pt x="3462168" y="739729"/>
                  <a:pt x="3464583" y="800100"/>
                </a:cubicBezTo>
                <a:cubicBezTo>
                  <a:pt x="3475121" y="1063554"/>
                  <a:pt x="3408245" y="1159869"/>
                  <a:pt x="3271153" y="1397977"/>
                </a:cubicBezTo>
                <a:cubicBezTo>
                  <a:pt x="3221670" y="1483921"/>
                  <a:pt x="3171821" y="1571715"/>
                  <a:pt x="3104099" y="1644162"/>
                </a:cubicBezTo>
                <a:cubicBezTo>
                  <a:pt x="3044058" y="1708392"/>
                  <a:pt x="2966831" y="1754551"/>
                  <a:pt x="2893083" y="1802423"/>
                </a:cubicBezTo>
                <a:cubicBezTo>
                  <a:pt x="2527006" y="2040052"/>
                  <a:pt x="2511605" y="2003907"/>
                  <a:pt x="1996268" y="2136531"/>
                </a:cubicBezTo>
                <a:cubicBezTo>
                  <a:pt x="1800756" y="2186847"/>
                  <a:pt x="1599749" y="2216585"/>
                  <a:pt x="1407183" y="2277208"/>
                </a:cubicBezTo>
                <a:cubicBezTo>
                  <a:pt x="1095151" y="2375440"/>
                  <a:pt x="1100771" y="2391535"/>
                  <a:pt x="906022" y="2549769"/>
                </a:cubicBezTo>
                <a:cubicBezTo>
                  <a:pt x="894362" y="2577753"/>
                  <a:pt x="823516" y="2690752"/>
                  <a:pt x="879645" y="2734408"/>
                </a:cubicBezTo>
                <a:cubicBezTo>
                  <a:pt x="918425" y="2764570"/>
                  <a:pt x="972741" y="2766134"/>
                  <a:pt x="1020322" y="2778369"/>
                </a:cubicBezTo>
                <a:cubicBezTo>
                  <a:pt x="1126682" y="2805719"/>
                  <a:pt x="1237472" y="2821888"/>
                  <a:pt x="1345637" y="2839916"/>
                </a:cubicBezTo>
                <a:cubicBezTo>
                  <a:pt x="1723779" y="2707055"/>
                  <a:pt x="1556647" y="2737648"/>
                  <a:pt x="1838006" y="2708031"/>
                </a:cubicBezTo>
                <a:cubicBezTo>
                  <a:pt x="1934722" y="2713893"/>
                  <a:pt x="2032088" y="2712976"/>
                  <a:pt x="2128153" y="2725616"/>
                </a:cubicBezTo>
                <a:cubicBezTo>
                  <a:pt x="2145096" y="2727845"/>
                  <a:pt x="2172114" y="2751993"/>
                  <a:pt x="2172114" y="2751993"/>
                </a:cubicBezTo>
              </a:path>
            </a:pathLst>
          </a:custGeom>
          <a:noFill/>
          <a:ln w="57150">
            <a:solidFill>
              <a:schemeClr val="accent5">
                <a:lumMod val="50000"/>
              </a:schemeClr>
            </a:solidFill>
            <a:prstDash val="sysDot"/>
            <a:headEnd type="oval" w="lg" len="lg"/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EC2158-4C1F-1748-5129-4EE7D04350C4}"/>
              </a:ext>
            </a:extLst>
          </p:cNvPr>
          <p:cNvGrpSpPr/>
          <p:nvPr/>
        </p:nvGrpSpPr>
        <p:grpSpPr>
          <a:xfrm>
            <a:off x="5499719" y="1951529"/>
            <a:ext cx="5910403" cy="5185727"/>
            <a:chOff x="6060639" y="2206676"/>
            <a:chExt cx="6687134" cy="5867224"/>
          </a:xfrm>
        </p:grpSpPr>
        <p:pic>
          <p:nvPicPr>
            <p:cNvPr id="19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0E5FB8C9-4BF1-3606-4033-41A4C2CA3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2109" y="4584183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5C5F6468-556D-B6A7-580E-1C2B489FF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3561" y="2206676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5CA18446-4268-7A40-50BD-B1D96244F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381" y="2424941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Gauge and Icon Overview – Conduent Healthy Communities Institute">
              <a:extLst>
                <a:ext uri="{FF2B5EF4-FFF2-40B4-BE49-F238E27FC236}">
                  <a16:creationId xmlns:a16="http://schemas.microsoft.com/office/drawing/2014/main" id="{8613B86A-D27A-7CC7-683E-8D676D5F98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8396" y="5500516"/>
              <a:ext cx="799377" cy="799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Graphic 22" descr="Line arrow: Counter-clockwise curve outline">
              <a:extLst>
                <a:ext uri="{FF2B5EF4-FFF2-40B4-BE49-F238E27FC236}">
                  <a16:creationId xmlns:a16="http://schemas.microsoft.com/office/drawing/2014/main" id="{874B4D50-72C6-1A7C-6D17-9E784603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0107663" flipH="1">
              <a:off x="6128568" y="5374375"/>
              <a:ext cx="1693491" cy="169349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F462D1-FB3B-65A5-CB25-E4D653C30951}"/>
                </a:ext>
              </a:extLst>
            </p:cNvPr>
            <p:cNvSpPr txBox="1"/>
            <p:nvPr/>
          </p:nvSpPr>
          <p:spPr>
            <a:xfrm>
              <a:off x="6060639" y="6994406"/>
              <a:ext cx="4740968" cy="10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84D40"/>
                  </a:solidFill>
                </a:rPr>
                <a:t>Bad/Incorrect plans</a:t>
              </a:r>
            </a:p>
            <a:p>
              <a:endParaRPr lang="en-US" sz="2800" b="1" dirty="0">
                <a:solidFill>
                  <a:srgbClr val="F84D4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169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78CE3-0B1A-AC86-BE4B-3F417C231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A60D4D0-EF91-038B-B9CB-703A53504571}"/>
              </a:ext>
            </a:extLst>
          </p:cNvPr>
          <p:cNvSpPr/>
          <p:nvPr/>
        </p:nvSpPr>
        <p:spPr>
          <a:xfrm>
            <a:off x="467360" y="1458079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: Rounded Corners 1412">
            <a:extLst>
              <a:ext uri="{FF2B5EF4-FFF2-40B4-BE49-F238E27FC236}">
                <a16:creationId xmlns:a16="http://schemas.microsoft.com/office/drawing/2014/main" id="{BD723B71-DC14-C62B-D0E7-DC579A585866}"/>
              </a:ext>
            </a:extLst>
          </p:cNvPr>
          <p:cNvSpPr/>
          <p:nvPr/>
        </p:nvSpPr>
        <p:spPr>
          <a:xfrm>
            <a:off x="467360" y="4074378"/>
            <a:ext cx="4856994" cy="2448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CBFF78-B482-32EE-199C-17299533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23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6CF51-6E3C-1D38-FBBB-5B4A167C2951}"/>
              </a:ext>
            </a:extLst>
          </p:cNvPr>
          <p:cNvSpPr txBox="1"/>
          <p:nvPr/>
        </p:nvSpPr>
        <p:spPr>
          <a:xfrm>
            <a:off x="1044340" y="2019972"/>
            <a:ext cx="321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Pipeline Cutting Engines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2505FB-2821-1AFF-3E64-B923847A19F3}"/>
              </a:ext>
            </a:extLst>
          </p:cNvPr>
          <p:cNvSpPr txBox="1"/>
          <p:nvPr/>
        </p:nvSpPr>
        <p:spPr>
          <a:xfrm>
            <a:off x="991013" y="5585992"/>
            <a:ext cx="3390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Constraint Satisfaction Problem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9E486-76C3-0085-3387-405807F0F9BE}"/>
              </a:ext>
            </a:extLst>
          </p:cNvPr>
          <p:cNvSpPr txBox="1"/>
          <p:nvPr/>
        </p:nvSpPr>
        <p:spPr>
          <a:xfrm>
            <a:off x="568648" y="3006871"/>
            <a:ext cx="4306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Algorithm: Graph Cut</a:t>
            </a:r>
          </a:p>
        </p:txBody>
      </p:sp>
      <p:sp>
        <p:nvSpPr>
          <p:cNvPr id="1423" name="TextBox 1422">
            <a:extLst>
              <a:ext uri="{FF2B5EF4-FFF2-40B4-BE49-F238E27FC236}">
                <a16:creationId xmlns:a16="http://schemas.microsoft.com/office/drawing/2014/main" id="{6E5024C9-C973-855F-B8CA-AE8403344DD7}"/>
              </a:ext>
            </a:extLst>
          </p:cNvPr>
          <p:cNvSpPr txBox="1"/>
          <p:nvPr/>
        </p:nvSpPr>
        <p:spPr>
          <a:xfrm>
            <a:off x="853698" y="4876390"/>
            <a:ext cx="307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Mapping Engine</a:t>
            </a: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AB09AA71-F1F9-4227-9645-33A5F2F2DBE6}"/>
              </a:ext>
            </a:extLst>
          </p:cNvPr>
          <p:cNvSpPr/>
          <p:nvPr/>
        </p:nvSpPr>
        <p:spPr>
          <a:xfrm>
            <a:off x="1762572" y="3573261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09866F83-9271-9B12-D8F5-A205D207DD88}"/>
              </a:ext>
            </a:extLst>
          </p:cNvPr>
          <p:cNvSpPr/>
          <p:nvPr/>
        </p:nvSpPr>
        <p:spPr>
          <a:xfrm rot="10800000">
            <a:off x="3404220" y="3519107"/>
            <a:ext cx="486101" cy="986825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9B52719-DE06-8C13-5E8A-39341AFAD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Adding Constraints to Improve Efficiency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0BA2437-1BE1-483D-1C38-6740EB07AAD4}"/>
              </a:ext>
            </a:extLst>
          </p:cNvPr>
          <p:cNvGrpSpPr/>
          <p:nvPr/>
        </p:nvGrpSpPr>
        <p:grpSpPr>
          <a:xfrm>
            <a:off x="5598920" y="1454727"/>
            <a:ext cx="7765547" cy="2448342"/>
            <a:chOff x="6868202" y="1477877"/>
            <a:chExt cx="6334218" cy="244834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4F840D5-905D-FE79-FF92-ACEB5A752507}"/>
                </a:ext>
              </a:extLst>
            </p:cNvPr>
            <p:cNvSpPr/>
            <p:nvPr/>
          </p:nvSpPr>
          <p:spPr>
            <a:xfrm>
              <a:off x="6868202" y="1477877"/>
              <a:ext cx="4697876" cy="2448342"/>
            </a:xfrm>
            <a:prstGeom prst="roundRect">
              <a:avLst/>
            </a:prstGeom>
            <a:solidFill>
              <a:srgbClr val="C8E4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53443B-5154-1BD4-7E89-31B2240F6B56}"/>
                </a:ext>
              </a:extLst>
            </p:cNvPr>
            <p:cNvSpPr txBox="1"/>
            <p:nvPr/>
          </p:nvSpPr>
          <p:spPr>
            <a:xfrm>
              <a:off x="7106420" y="1477877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Constraints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4649601-E36A-8C63-3DEE-009EA656477F}"/>
              </a:ext>
            </a:extLst>
          </p:cNvPr>
          <p:cNvSpPr txBox="1"/>
          <p:nvPr/>
        </p:nvSpPr>
        <p:spPr>
          <a:xfrm>
            <a:off x="5790832" y="1917425"/>
            <a:ext cx="525425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 splitting persistent state for correctness: </a:t>
            </a:r>
            <a:r>
              <a:rPr lang="en-US" sz="2000" dirty="0"/>
              <a:t>by forming uncuttable regions in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 extreme uneven cut: </a:t>
            </a:r>
            <a:r>
              <a:rPr lang="en-US" sz="2000" dirty="0"/>
              <a:t>Use weighted balance min cut</a:t>
            </a:r>
          </a:p>
          <a:p>
            <a:endParaRPr lang="en-US" sz="2000" dirty="0">
              <a:ea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8B8D6D-6BA3-865C-BB99-363834579022}"/>
              </a:ext>
            </a:extLst>
          </p:cNvPr>
          <p:cNvGrpSpPr/>
          <p:nvPr/>
        </p:nvGrpSpPr>
        <p:grpSpPr>
          <a:xfrm>
            <a:off x="5575769" y="4467630"/>
            <a:ext cx="7765548" cy="1614510"/>
            <a:chOff x="6882443" y="4120506"/>
            <a:chExt cx="6319977" cy="161451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8657EB0-E1A1-C64D-4661-3D436FD5A645}"/>
                </a:ext>
              </a:extLst>
            </p:cNvPr>
            <p:cNvSpPr/>
            <p:nvPr/>
          </p:nvSpPr>
          <p:spPr>
            <a:xfrm>
              <a:off x="6882443" y="4120506"/>
              <a:ext cx="4687312" cy="1614510"/>
            </a:xfrm>
            <a:prstGeom prst="roundRect">
              <a:avLst/>
            </a:prstGeom>
            <a:solidFill>
              <a:srgbClr val="C8E4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4D854B-55F3-6867-82F3-6699DE9081A4}"/>
                </a:ext>
              </a:extLst>
            </p:cNvPr>
            <p:cNvSpPr txBox="1"/>
            <p:nvPr/>
          </p:nvSpPr>
          <p:spPr>
            <a:xfrm>
              <a:off x="7106420" y="4187206"/>
              <a:ext cx="609600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Constraints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57570A8-7947-33BF-460D-E39AFCF749C9}"/>
              </a:ext>
            </a:extLst>
          </p:cNvPr>
          <p:cNvSpPr txBox="1"/>
          <p:nvPr/>
        </p:nvSpPr>
        <p:spPr>
          <a:xfrm>
            <a:off x="5767682" y="5066477"/>
            <a:ext cx="519719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Avoid synchronizations: </a:t>
            </a:r>
            <a:r>
              <a:rPr lang="en-US" sz="2000" dirty="0"/>
              <a:t>limit max replication for handlers with shared state</a:t>
            </a:r>
            <a:endParaRPr lang="en-US" sz="2000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236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77D1-2ABF-CA47-3F3B-6A6FD0B0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27905-A3AE-F487-D721-BC87370DE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24498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 frontend, compiler, and backends</a:t>
            </a:r>
          </a:p>
          <a:p>
            <a:pPr lvl="1"/>
            <a:r>
              <a:rPr lang="en-US" dirty="0"/>
              <a:t>20K lines C++ using MLIR</a:t>
            </a:r>
          </a:p>
          <a:p>
            <a:pPr lvl="1"/>
            <a:endParaRPr lang="en-US" dirty="0"/>
          </a:p>
          <a:p>
            <a:r>
              <a:rPr lang="en-US" dirty="0"/>
              <a:t>Four NIC backends</a:t>
            </a:r>
          </a:p>
          <a:p>
            <a:pPr lvl="1"/>
            <a:r>
              <a:rPr lang="en-US" dirty="0" err="1"/>
              <a:t>Agilio</a:t>
            </a:r>
            <a:r>
              <a:rPr lang="en-US" dirty="0"/>
              <a:t> (on-path SoC)</a:t>
            </a:r>
          </a:p>
          <a:p>
            <a:pPr lvl="1"/>
            <a:r>
              <a:rPr lang="en-US" dirty="0"/>
              <a:t>BlueField-2 (off-path SoC)</a:t>
            </a:r>
          </a:p>
          <a:p>
            <a:pPr lvl="1"/>
            <a:r>
              <a:rPr lang="en-US" dirty="0"/>
              <a:t>Alveo (FPGA)</a:t>
            </a:r>
          </a:p>
          <a:p>
            <a:pPr lvl="1"/>
            <a:r>
              <a:rPr lang="en-US" dirty="0"/>
              <a:t>PANIC (a prototype of an ASIC NIC)</a:t>
            </a:r>
          </a:p>
          <a:p>
            <a:pPr lvl="1"/>
            <a:endParaRPr lang="en-US" dirty="0"/>
          </a:p>
          <a:p>
            <a:r>
              <a:rPr lang="en-US" dirty="0"/>
              <a:t>Runtime libraries for each NIC</a:t>
            </a:r>
          </a:p>
          <a:p>
            <a:pPr lvl="1"/>
            <a:r>
              <a:rPr lang="en-US" dirty="0"/>
              <a:t>Dynamic memory allocation</a:t>
            </a:r>
          </a:p>
          <a:p>
            <a:pPr lvl="1"/>
            <a:r>
              <a:rPr lang="en-US" dirty="0"/>
              <a:t>Event controller</a:t>
            </a:r>
          </a:p>
          <a:p>
            <a:pPr lvl="1"/>
            <a:r>
              <a:rPr lang="en-US" dirty="0"/>
              <a:t>Inter-compute unit communication queues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DAA0AC5-8C6C-6599-A1F2-A46C4633D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2928"/>
            <a:ext cx="2743200" cy="365125"/>
          </a:xfrm>
        </p:spPr>
        <p:txBody>
          <a:bodyPr/>
          <a:lstStyle/>
          <a:p>
            <a:fld id="{B3D37973-7C9E-418E-BDE0-B67F3BEF7F5C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F2523-20C1-09F6-DAAE-F5EDD251BB3E}"/>
              </a:ext>
            </a:extLst>
          </p:cNvPr>
          <p:cNvSpPr txBox="1"/>
          <p:nvPr/>
        </p:nvSpPr>
        <p:spPr>
          <a:xfrm>
            <a:off x="6933632" y="4689705"/>
            <a:ext cx="60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https://github.com/utnslab/Alkali</a:t>
            </a:r>
          </a:p>
        </p:txBody>
      </p:sp>
      <p:pic>
        <p:nvPicPr>
          <p:cNvPr id="1026" name="Picture 2" descr="QR Code Image">
            <a:extLst>
              <a:ext uri="{FF2B5EF4-FFF2-40B4-BE49-F238E27FC236}">
                <a16:creationId xmlns:a16="http://schemas.microsoft.com/office/drawing/2014/main" id="{8539C1B4-ED42-0E45-8053-680B0EE9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78" y="1734262"/>
            <a:ext cx="2931709" cy="29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C6BD0-575E-E658-668C-99AE569F1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DA41D24-B930-80F6-0FBB-CB62DD9D2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423276"/>
              </p:ext>
            </p:extLst>
          </p:nvPr>
        </p:nvGraphicFramePr>
        <p:xfrm>
          <a:off x="277748" y="2635967"/>
          <a:ext cx="3659252" cy="266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F9D9117-47E4-B272-DB5F-888F686A23A2}"/>
              </a:ext>
            </a:extLst>
          </p:cNvPr>
          <p:cNvSpPr txBox="1"/>
          <p:nvPr/>
        </p:nvSpPr>
        <p:spPr>
          <a:xfrm>
            <a:off x="733395" y="1747829"/>
            <a:ext cx="104657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Application: TCP transport</a:t>
            </a:r>
            <a:r>
              <a:rPr lang="zh-CN" altLang="en-US" sz="2400" dirty="0">
                <a:ea typeface="等线"/>
              </a:rPr>
              <a:t> </a:t>
            </a:r>
            <a:r>
              <a:rPr lang="en-US" altLang="zh-CN" sz="2400" dirty="0">
                <a:ea typeface="等线"/>
              </a:rPr>
              <a:t>offload application</a:t>
            </a:r>
            <a:endParaRPr lang="en-US" sz="2400" dirty="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Baseline: open-source transport offload (</a:t>
            </a:r>
            <a:r>
              <a:rPr lang="en-US" sz="2400" dirty="0" err="1"/>
              <a:t>FlexTOE</a:t>
            </a:r>
            <a:r>
              <a:rPr lang="en-US" sz="2400" dirty="0"/>
              <a:t>[1] @ NSDI’22) on </a:t>
            </a:r>
            <a:r>
              <a:rPr lang="en-US" sz="2400" dirty="0" err="1"/>
              <a:t>Agilio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C6771-DEEF-8831-ECEB-602FE888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342115-79E2-69E5-1320-93F4E149D616}"/>
              </a:ext>
            </a:extLst>
          </p:cNvPr>
          <p:cNvSpPr txBox="1"/>
          <p:nvPr/>
        </p:nvSpPr>
        <p:spPr>
          <a:xfrm>
            <a:off x="396240" y="6277302"/>
            <a:ext cx="10465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[1] </a:t>
            </a:r>
            <a:r>
              <a:rPr lang="en-US" sz="1400" dirty="0" err="1"/>
              <a:t>Shashidhara</a:t>
            </a:r>
            <a:r>
              <a:rPr lang="en-US" sz="1400" dirty="0"/>
              <a:t>, </a:t>
            </a:r>
            <a:r>
              <a:rPr lang="en-US" sz="1400" dirty="0" err="1"/>
              <a:t>Rajath</a:t>
            </a:r>
            <a:r>
              <a:rPr lang="en-US" sz="1400" dirty="0"/>
              <a:t>, et al. "{</a:t>
            </a:r>
            <a:r>
              <a:rPr lang="en-US" sz="1400" dirty="0" err="1"/>
              <a:t>FlexTOE</a:t>
            </a:r>
            <a:r>
              <a:rPr lang="en-US" sz="1400" dirty="0"/>
              <a:t>}: Flexible {TCP} Offload with {Fine-Grained} Parallelism." </a:t>
            </a:r>
            <a:r>
              <a:rPr lang="en-US" sz="1400" i="1" dirty="0"/>
              <a:t>19th USENIX Symposium on Networked Systems Design and Implementation (NSDI 22)</a:t>
            </a:r>
            <a:r>
              <a:rPr lang="en-US" sz="1400" dirty="0"/>
              <a:t>. 2022.</a:t>
            </a:r>
            <a:endParaRPr lang="en-US" sz="1400" dirty="0">
              <a:solidFill>
                <a:srgbClr val="000000"/>
              </a:solidFill>
              <a:effectLst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F41E61-2871-8905-7BCA-AE5F3A8C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Evaluation: Does Alkali ease programming and provide good performance?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2A55D5E-DC8E-01FD-0254-2CF6B31A0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749975"/>
              </p:ext>
            </p:extLst>
          </p:nvPr>
        </p:nvGraphicFramePr>
        <p:xfrm>
          <a:off x="4138309" y="2815791"/>
          <a:ext cx="3244584" cy="24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1DB1F13-A3B7-178C-9734-06DA80D53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069138"/>
              </p:ext>
            </p:extLst>
          </p:nvPr>
        </p:nvGraphicFramePr>
        <p:xfrm>
          <a:off x="7159372" y="2850169"/>
          <a:ext cx="4754880" cy="24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74F894F-0209-8FCB-471F-ADD6509A46A7}"/>
              </a:ext>
            </a:extLst>
          </p:cNvPr>
          <p:cNvSpPr txBox="1"/>
          <p:nvPr/>
        </p:nvSpPr>
        <p:spPr>
          <a:xfrm>
            <a:off x="633187" y="5427272"/>
            <a:ext cx="1046576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Tested four more applications on five targets, all within 10% of expert/open-sourced implementation performance.</a:t>
            </a:r>
          </a:p>
        </p:txBody>
      </p:sp>
    </p:spTree>
    <p:extLst>
      <p:ext uri="{BB962C8B-B14F-4D97-AF65-F5344CB8AC3E}">
        <p14:creationId xmlns:p14="http://schemas.microsoft.com/office/powerpoint/2010/main" val="5595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El"/>
        </p:bldSub>
      </p:bldGraphic>
      <p:bldP spid="7" grpId="0"/>
      <p:bldGraphic spid="2" grpId="0">
        <p:bldAsOne/>
      </p:bldGraphic>
      <p:bldGraphic spid="4" grpId="0">
        <p:bldAsOne/>
      </p:bldGraphic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4EA1B-5EC1-65FC-E60C-B554B78A0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657E4-CF44-43CA-6164-AAE3B5A4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26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04B6FBC-0BFA-CAC8-D89E-109F2229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Evaluation: </a:t>
            </a:r>
            <a:r>
              <a:rPr lang="en-US" altLang="zh-CN" sz="3600" dirty="0"/>
              <a:t>Is</a:t>
            </a:r>
            <a:r>
              <a:rPr lang="en-US" sz="3600" dirty="0"/>
              <a:t> Alkali extensible?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BC063D-58D5-1A2E-7274-F54C6D64A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340819"/>
              </p:ext>
            </p:extLst>
          </p:nvPr>
        </p:nvGraphicFramePr>
        <p:xfrm>
          <a:off x="660400" y="2446866"/>
          <a:ext cx="10871200" cy="28032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6720">
                  <a:extLst>
                    <a:ext uri="{9D8B030D-6E8A-4147-A177-3AD203B41FA5}">
                      <a16:colId xmlns:a16="http://schemas.microsoft.com/office/drawing/2014/main" val="3976530783"/>
                    </a:ext>
                  </a:extLst>
                </a:gridCol>
                <a:gridCol w="3738880">
                  <a:extLst>
                    <a:ext uri="{9D8B030D-6E8A-4147-A177-3AD203B41FA5}">
                      <a16:colId xmlns:a16="http://schemas.microsoft.com/office/drawing/2014/main" val="1140578178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9162653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380372077"/>
                    </a:ext>
                  </a:extLst>
                </a:gridCol>
              </a:tblGrid>
              <a:tr h="6087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HW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Code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Non-Reusable LoC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Student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43930"/>
                  </a:ext>
                </a:extLst>
              </a:tr>
              <a:tr h="352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FPGA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Verilog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697693"/>
                  </a:ext>
                </a:extLst>
              </a:tr>
              <a:tr h="3526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Agilio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MicroC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269412"/>
                  </a:ext>
                </a:extLst>
              </a:tr>
              <a:tr h="6087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Bluefield-2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LLVM IR  to ARM binary,</a:t>
                      </a:r>
                    </a:p>
                    <a:p>
                      <a:pPr algn="ctr"/>
                      <a:r>
                        <a:rPr lang="en-US" sz="2000" dirty="0"/>
                        <a:t>linked with DOCA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71818"/>
                  </a:ext>
                </a:extLst>
              </a:tr>
              <a:tr h="6087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LLVM IR to RISC-V binary</a:t>
                      </a:r>
                    </a:p>
                    <a:p>
                      <a:pPr algn="ctr"/>
                      <a:r>
                        <a:rPr lang="en-US" sz="2000" dirty="0"/>
                        <a:t>+ PANIC configs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03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E5A7940-05F6-4666-F3A6-F89CDBDE0451}"/>
              </a:ext>
            </a:extLst>
          </p:cNvPr>
          <p:cNvSpPr txBox="1"/>
          <p:nvPr/>
        </p:nvSpPr>
        <p:spPr>
          <a:xfrm>
            <a:off x="4494480" y="5250154"/>
            <a:ext cx="3525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Backend Development effort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05453F-EE60-CDEC-FA0D-9DC1A6A09027}"/>
              </a:ext>
            </a:extLst>
          </p:cNvPr>
          <p:cNvSpPr/>
          <p:nvPr/>
        </p:nvSpPr>
        <p:spPr>
          <a:xfrm>
            <a:off x="9000000" y="2109600"/>
            <a:ext cx="2353800" cy="3540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US"/>
              <a:t>Conclusion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05FD5-7369-545C-B465-19F90AB967C4}"/>
              </a:ext>
            </a:extLst>
          </p:cNvPr>
          <p:cNvSpPr>
            <a:spLocks noGrp="1"/>
          </p:cNvSpPr>
          <p:nvPr/>
        </p:nvSpPr>
        <p:spPr>
          <a:xfrm>
            <a:off x="753117" y="1654232"/>
            <a:ext cx="5968405" cy="47821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Key Idea:</a:t>
            </a:r>
            <a:r>
              <a:rPr lang="en-US" sz="2400" dirty="0">
                <a:solidFill>
                  <a:schemeClr val="tx1"/>
                </a:solidFill>
              </a:rPr>
              <a:t> Use an intermediate representation (IR) to abstract the compute parallelism and state access patterns of NIC programs.</a:t>
            </a: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marL="428625" indent="-42862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Leverage this IR to build a reusable compiler framework with optimizations that enable automated parallelization.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9EDD8D3-3BD7-4B11-89F0-304F0D2B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 lnSpcReduction="10000"/>
          </a:bodyPr>
          <a:lstStyle/>
          <a:p>
            <a:fld id="{B3D37973-7C9E-418E-BDE0-B67F3BEF7F5C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F6F4A-F43B-ADF5-31C9-78765D75B9C6}"/>
              </a:ext>
            </a:extLst>
          </p:cNvPr>
          <p:cNvSpPr txBox="1"/>
          <p:nvPr/>
        </p:nvSpPr>
        <p:spPr>
          <a:xfrm>
            <a:off x="6933632" y="4689705"/>
            <a:ext cx="60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https://github.com/utnslab/Alkali</a:t>
            </a:r>
          </a:p>
        </p:txBody>
      </p:sp>
      <p:pic>
        <p:nvPicPr>
          <p:cNvPr id="6" name="Picture 2" descr="QR Code Image">
            <a:extLst>
              <a:ext uri="{FF2B5EF4-FFF2-40B4-BE49-F238E27FC236}">
                <a16:creationId xmlns:a16="http://schemas.microsoft.com/office/drawing/2014/main" id="{5CA8AFC0-8E6A-676D-789C-E87F9AA9B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78" y="1734262"/>
            <a:ext cx="2931709" cy="293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1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BBC8-7224-6018-274A-D7CB01204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E778-E412-2C93-9E8F-098FCEE7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Barriers of SmartNIC Programming</a:t>
            </a:r>
            <a:br>
              <a:rPr lang="en-US" sz="3600" dirty="0"/>
            </a:br>
            <a:r>
              <a:rPr lang="en-US" sz="3600" dirty="0"/>
              <a:t>#1 Low level parallel programming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A5C30C9D-1490-07CD-7B27-7715CC41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5959943-E7EC-66C8-6616-610B308A3C9B}"/>
              </a:ext>
            </a:extLst>
          </p:cNvPr>
          <p:cNvGrpSpPr/>
          <p:nvPr/>
        </p:nvGrpSpPr>
        <p:grpSpPr>
          <a:xfrm>
            <a:off x="2422113" y="2344278"/>
            <a:ext cx="1960528" cy="2509441"/>
            <a:chOff x="3290912" y="3480402"/>
            <a:chExt cx="1641893" cy="2181224"/>
          </a:xfrm>
        </p:grpSpPr>
        <p:sp>
          <p:nvSpPr>
            <p:cNvPr id="1122" name="Rectangle 1121">
              <a:extLst>
                <a:ext uri="{FF2B5EF4-FFF2-40B4-BE49-F238E27FC236}">
                  <a16:creationId xmlns:a16="http://schemas.microsoft.com/office/drawing/2014/main" id="{96E768AF-A5D4-5C11-7EF7-F6B4FCF3661F}"/>
                </a:ext>
              </a:extLst>
            </p:cNvPr>
            <p:cNvSpPr/>
            <p:nvPr/>
          </p:nvSpPr>
          <p:spPr>
            <a:xfrm>
              <a:off x="3290912" y="3480402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3" name="Rectangle 1122">
              <a:extLst>
                <a:ext uri="{FF2B5EF4-FFF2-40B4-BE49-F238E27FC236}">
                  <a16:creationId xmlns:a16="http://schemas.microsoft.com/office/drawing/2014/main" id="{8FF6CEAA-8DBD-2E0F-4926-5F1B01882D2D}"/>
                </a:ext>
              </a:extLst>
            </p:cNvPr>
            <p:cNvSpPr/>
            <p:nvPr/>
          </p:nvSpPr>
          <p:spPr>
            <a:xfrm>
              <a:off x="3330124" y="3532218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27D3623C-7669-DA09-D35A-1148DA003A67}"/>
                </a:ext>
              </a:extLst>
            </p:cNvPr>
            <p:cNvSpPr/>
            <p:nvPr/>
          </p:nvSpPr>
          <p:spPr>
            <a:xfrm>
              <a:off x="3376946" y="3584034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5" name="Rectangle 1124">
              <a:extLst>
                <a:ext uri="{FF2B5EF4-FFF2-40B4-BE49-F238E27FC236}">
                  <a16:creationId xmlns:a16="http://schemas.microsoft.com/office/drawing/2014/main" id="{672816D1-BADE-91E1-BDA3-45ED6B849943}"/>
                </a:ext>
              </a:extLst>
            </p:cNvPr>
            <p:cNvSpPr/>
            <p:nvPr/>
          </p:nvSpPr>
          <p:spPr>
            <a:xfrm>
              <a:off x="3436209" y="3639554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6" name="Rectangle 1125">
              <a:extLst>
                <a:ext uri="{FF2B5EF4-FFF2-40B4-BE49-F238E27FC236}">
                  <a16:creationId xmlns:a16="http://schemas.microsoft.com/office/drawing/2014/main" id="{96A2F944-CBE4-1C86-C70D-9876577F3C59}"/>
                </a:ext>
              </a:extLst>
            </p:cNvPr>
            <p:cNvSpPr/>
            <p:nvPr/>
          </p:nvSpPr>
          <p:spPr>
            <a:xfrm>
              <a:off x="3836201" y="3485227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7" name="Rectangle 1126">
              <a:extLst>
                <a:ext uri="{FF2B5EF4-FFF2-40B4-BE49-F238E27FC236}">
                  <a16:creationId xmlns:a16="http://schemas.microsoft.com/office/drawing/2014/main" id="{E9B78E7D-7AF6-181D-E0D3-AA4D1B9B1F5A}"/>
                </a:ext>
              </a:extLst>
            </p:cNvPr>
            <p:cNvSpPr/>
            <p:nvPr/>
          </p:nvSpPr>
          <p:spPr>
            <a:xfrm>
              <a:off x="3875413" y="3537043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8" name="Rectangle 1127">
              <a:extLst>
                <a:ext uri="{FF2B5EF4-FFF2-40B4-BE49-F238E27FC236}">
                  <a16:creationId xmlns:a16="http://schemas.microsoft.com/office/drawing/2014/main" id="{ABCE1896-CB67-F476-C929-3CF8C1EF26A1}"/>
                </a:ext>
              </a:extLst>
            </p:cNvPr>
            <p:cNvSpPr/>
            <p:nvPr/>
          </p:nvSpPr>
          <p:spPr>
            <a:xfrm>
              <a:off x="3922235" y="3588859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29" name="Rectangle 1128">
              <a:extLst>
                <a:ext uri="{FF2B5EF4-FFF2-40B4-BE49-F238E27FC236}">
                  <a16:creationId xmlns:a16="http://schemas.microsoft.com/office/drawing/2014/main" id="{73891827-2D25-56FB-F34C-7849122F3F78}"/>
                </a:ext>
              </a:extLst>
            </p:cNvPr>
            <p:cNvSpPr/>
            <p:nvPr/>
          </p:nvSpPr>
          <p:spPr>
            <a:xfrm>
              <a:off x="3981498" y="3644379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0" name="Rectangle 1129">
              <a:extLst>
                <a:ext uri="{FF2B5EF4-FFF2-40B4-BE49-F238E27FC236}">
                  <a16:creationId xmlns:a16="http://schemas.microsoft.com/office/drawing/2014/main" id="{C436BB6A-BE8C-8187-30E4-333E9363F3F5}"/>
                </a:ext>
              </a:extLst>
            </p:cNvPr>
            <p:cNvSpPr/>
            <p:nvPr/>
          </p:nvSpPr>
          <p:spPr>
            <a:xfrm>
              <a:off x="4378049" y="3484466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A11541F1-4A40-6517-DD7B-0EAF8087FD5D}"/>
                </a:ext>
              </a:extLst>
            </p:cNvPr>
            <p:cNvSpPr/>
            <p:nvPr/>
          </p:nvSpPr>
          <p:spPr>
            <a:xfrm>
              <a:off x="4417261" y="3536282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2" name="Rectangle 1131">
              <a:extLst>
                <a:ext uri="{FF2B5EF4-FFF2-40B4-BE49-F238E27FC236}">
                  <a16:creationId xmlns:a16="http://schemas.microsoft.com/office/drawing/2014/main" id="{DCE0B876-5D41-C3CF-3EE0-6D3A6B824DA6}"/>
                </a:ext>
              </a:extLst>
            </p:cNvPr>
            <p:cNvSpPr/>
            <p:nvPr/>
          </p:nvSpPr>
          <p:spPr>
            <a:xfrm>
              <a:off x="4464083" y="3588098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3" name="Rectangle 1132">
              <a:extLst>
                <a:ext uri="{FF2B5EF4-FFF2-40B4-BE49-F238E27FC236}">
                  <a16:creationId xmlns:a16="http://schemas.microsoft.com/office/drawing/2014/main" id="{42BAC050-5226-6F8F-C439-B153DE56E521}"/>
                </a:ext>
              </a:extLst>
            </p:cNvPr>
            <p:cNvSpPr/>
            <p:nvPr/>
          </p:nvSpPr>
          <p:spPr>
            <a:xfrm>
              <a:off x="4523346" y="3643618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4" name="Rectangle 1133">
              <a:extLst>
                <a:ext uri="{FF2B5EF4-FFF2-40B4-BE49-F238E27FC236}">
                  <a16:creationId xmlns:a16="http://schemas.microsoft.com/office/drawing/2014/main" id="{6E815063-140C-10E1-1CB1-E1F3B5DDE067}"/>
                </a:ext>
              </a:extLst>
            </p:cNvPr>
            <p:cNvSpPr/>
            <p:nvPr/>
          </p:nvSpPr>
          <p:spPr>
            <a:xfrm>
              <a:off x="3311221" y="4039533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5" name="Rectangle 1134">
              <a:extLst>
                <a:ext uri="{FF2B5EF4-FFF2-40B4-BE49-F238E27FC236}">
                  <a16:creationId xmlns:a16="http://schemas.microsoft.com/office/drawing/2014/main" id="{7409F154-ED1E-826C-8B4D-E2C66E8BB3C6}"/>
                </a:ext>
              </a:extLst>
            </p:cNvPr>
            <p:cNvSpPr/>
            <p:nvPr/>
          </p:nvSpPr>
          <p:spPr>
            <a:xfrm>
              <a:off x="3350433" y="4091349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8A5079B5-001E-0FAE-9B70-156DCE5AABB6}"/>
                </a:ext>
              </a:extLst>
            </p:cNvPr>
            <p:cNvSpPr/>
            <p:nvPr/>
          </p:nvSpPr>
          <p:spPr>
            <a:xfrm>
              <a:off x="3397255" y="4143165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7" name="Rectangle 1136">
              <a:extLst>
                <a:ext uri="{FF2B5EF4-FFF2-40B4-BE49-F238E27FC236}">
                  <a16:creationId xmlns:a16="http://schemas.microsoft.com/office/drawing/2014/main" id="{3F93B079-C8FB-9BB0-BB40-C6EEF15606D4}"/>
                </a:ext>
              </a:extLst>
            </p:cNvPr>
            <p:cNvSpPr/>
            <p:nvPr/>
          </p:nvSpPr>
          <p:spPr>
            <a:xfrm>
              <a:off x="3456518" y="4198685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8" name="Rectangle 1137">
              <a:extLst>
                <a:ext uri="{FF2B5EF4-FFF2-40B4-BE49-F238E27FC236}">
                  <a16:creationId xmlns:a16="http://schemas.microsoft.com/office/drawing/2014/main" id="{2C9E83B3-5140-F4D1-BAC8-09C1153CC3BA}"/>
                </a:ext>
              </a:extLst>
            </p:cNvPr>
            <p:cNvSpPr/>
            <p:nvPr/>
          </p:nvSpPr>
          <p:spPr>
            <a:xfrm>
              <a:off x="3856510" y="4044358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650D24D2-6AD8-661D-32D0-4FEECE31E07F}"/>
                </a:ext>
              </a:extLst>
            </p:cNvPr>
            <p:cNvSpPr/>
            <p:nvPr/>
          </p:nvSpPr>
          <p:spPr>
            <a:xfrm>
              <a:off x="3895722" y="4096174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0678E020-9F09-8617-54E9-7CB9A19AEA51}"/>
                </a:ext>
              </a:extLst>
            </p:cNvPr>
            <p:cNvSpPr/>
            <p:nvPr/>
          </p:nvSpPr>
          <p:spPr>
            <a:xfrm>
              <a:off x="3942544" y="4147990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0935DC9C-CB8C-5791-81C1-BBF2CF05A8EB}"/>
                </a:ext>
              </a:extLst>
            </p:cNvPr>
            <p:cNvSpPr/>
            <p:nvPr/>
          </p:nvSpPr>
          <p:spPr>
            <a:xfrm>
              <a:off x="4001807" y="4203510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2" name="Rectangle 1141">
              <a:extLst>
                <a:ext uri="{FF2B5EF4-FFF2-40B4-BE49-F238E27FC236}">
                  <a16:creationId xmlns:a16="http://schemas.microsoft.com/office/drawing/2014/main" id="{024E484D-8D84-2714-3681-58C76E86862C}"/>
                </a:ext>
              </a:extLst>
            </p:cNvPr>
            <p:cNvSpPr/>
            <p:nvPr/>
          </p:nvSpPr>
          <p:spPr>
            <a:xfrm>
              <a:off x="4398358" y="4043597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3" name="Rectangle 1142">
              <a:extLst>
                <a:ext uri="{FF2B5EF4-FFF2-40B4-BE49-F238E27FC236}">
                  <a16:creationId xmlns:a16="http://schemas.microsoft.com/office/drawing/2014/main" id="{9067FE52-8961-BB4A-9448-B783D04E821E}"/>
                </a:ext>
              </a:extLst>
            </p:cNvPr>
            <p:cNvSpPr/>
            <p:nvPr/>
          </p:nvSpPr>
          <p:spPr>
            <a:xfrm>
              <a:off x="4437570" y="4095413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4" name="Rectangle 1143">
              <a:extLst>
                <a:ext uri="{FF2B5EF4-FFF2-40B4-BE49-F238E27FC236}">
                  <a16:creationId xmlns:a16="http://schemas.microsoft.com/office/drawing/2014/main" id="{8314357D-2397-8F96-A069-07CCA9DB7B2E}"/>
                </a:ext>
              </a:extLst>
            </p:cNvPr>
            <p:cNvSpPr/>
            <p:nvPr/>
          </p:nvSpPr>
          <p:spPr>
            <a:xfrm>
              <a:off x="4484392" y="4147229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5" name="Rectangle 1144">
              <a:extLst>
                <a:ext uri="{FF2B5EF4-FFF2-40B4-BE49-F238E27FC236}">
                  <a16:creationId xmlns:a16="http://schemas.microsoft.com/office/drawing/2014/main" id="{626C1B9B-BDAD-7292-2609-E2FC2B179FFB}"/>
                </a:ext>
              </a:extLst>
            </p:cNvPr>
            <p:cNvSpPr/>
            <p:nvPr/>
          </p:nvSpPr>
          <p:spPr>
            <a:xfrm>
              <a:off x="4543655" y="4202749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6" name="Rectangle 1145">
              <a:extLst>
                <a:ext uri="{FF2B5EF4-FFF2-40B4-BE49-F238E27FC236}">
                  <a16:creationId xmlns:a16="http://schemas.microsoft.com/office/drawing/2014/main" id="{C3C9FD2F-0613-74CA-A683-691557DC589A}"/>
                </a:ext>
              </a:extLst>
            </p:cNvPr>
            <p:cNvSpPr/>
            <p:nvPr/>
          </p:nvSpPr>
          <p:spPr>
            <a:xfrm>
              <a:off x="3324129" y="4589775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7" name="Rectangle 1146">
              <a:extLst>
                <a:ext uri="{FF2B5EF4-FFF2-40B4-BE49-F238E27FC236}">
                  <a16:creationId xmlns:a16="http://schemas.microsoft.com/office/drawing/2014/main" id="{4299644A-A62F-7CDB-ABD8-0D933BDA797C}"/>
                </a:ext>
              </a:extLst>
            </p:cNvPr>
            <p:cNvSpPr/>
            <p:nvPr/>
          </p:nvSpPr>
          <p:spPr>
            <a:xfrm>
              <a:off x="3363341" y="4641591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8" name="Rectangle 1147">
              <a:extLst>
                <a:ext uri="{FF2B5EF4-FFF2-40B4-BE49-F238E27FC236}">
                  <a16:creationId xmlns:a16="http://schemas.microsoft.com/office/drawing/2014/main" id="{6EC9FA47-4587-C570-CE76-190A9C4A9FD9}"/>
                </a:ext>
              </a:extLst>
            </p:cNvPr>
            <p:cNvSpPr/>
            <p:nvPr/>
          </p:nvSpPr>
          <p:spPr>
            <a:xfrm>
              <a:off x="3410163" y="4693407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49" name="Rectangle 1148">
              <a:extLst>
                <a:ext uri="{FF2B5EF4-FFF2-40B4-BE49-F238E27FC236}">
                  <a16:creationId xmlns:a16="http://schemas.microsoft.com/office/drawing/2014/main" id="{3036A3F1-93B6-C255-06A0-AD01A3C98125}"/>
                </a:ext>
              </a:extLst>
            </p:cNvPr>
            <p:cNvSpPr/>
            <p:nvPr/>
          </p:nvSpPr>
          <p:spPr>
            <a:xfrm>
              <a:off x="3469426" y="4748927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30FD588D-BE07-67E0-CE37-AE2A0E120D1C}"/>
                </a:ext>
              </a:extLst>
            </p:cNvPr>
            <p:cNvSpPr/>
            <p:nvPr/>
          </p:nvSpPr>
          <p:spPr>
            <a:xfrm>
              <a:off x="3869418" y="4594600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1" name="Rectangle 1150">
              <a:extLst>
                <a:ext uri="{FF2B5EF4-FFF2-40B4-BE49-F238E27FC236}">
                  <a16:creationId xmlns:a16="http://schemas.microsoft.com/office/drawing/2014/main" id="{A2698032-953A-082C-466A-ACF2718BE6F5}"/>
                </a:ext>
              </a:extLst>
            </p:cNvPr>
            <p:cNvSpPr/>
            <p:nvPr/>
          </p:nvSpPr>
          <p:spPr>
            <a:xfrm>
              <a:off x="3908630" y="4646416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2" name="Rectangle 1151">
              <a:extLst>
                <a:ext uri="{FF2B5EF4-FFF2-40B4-BE49-F238E27FC236}">
                  <a16:creationId xmlns:a16="http://schemas.microsoft.com/office/drawing/2014/main" id="{462D9865-BE3F-E632-240B-4771941A649D}"/>
                </a:ext>
              </a:extLst>
            </p:cNvPr>
            <p:cNvSpPr/>
            <p:nvPr/>
          </p:nvSpPr>
          <p:spPr>
            <a:xfrm>
              <a:off x="3955452" y="4698232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3" name="Rectangle 1152">
              <a:extLst>
                <a:ext uri="{FF2B5EF4-FFF2-40B4-BE49-F238E27FC236}">
                  <a16:creationId xmlns:a16="http://schemas.microsoft.com/office/drawing/2014/main" id="{39427A80-C4C9-95D9-4D5A-6047A9484224}"/>
                </a:ext>
              </a:extLst>
            </p:cNvPr>
            <p:cNvSpPr/>
            <p:nvPr/>
          </p:nvSpPr>
          <p:spPr>
            <a:xfrm>
              <a:off x="4014715" y="4753752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4" name="Rectangle 1153">
              <a:extLst>
                <a:ext uri="{FF2B5EF4-FFF2-40B4-BE49-F238E27FC236}">
                  <a16:creationId xmlns:a16="http://schemas.microsoft.com/office/drawing/2014/main" id="{5C339AF6-E917-2431-AA6F-0B4D553DAEFE}"/>
                </a:ext>
              </a:extLst>
            </p:cNvPr>
            <p:cNvSpPr/>
            <p:nvPr/>
          </p:nvSpPr>
          <p:spPr>
            <a:xfrm>
              <a:off x="4411266" y="4593839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5" name="Rectangle 1154">
              <a:extLst>
                <a:ext uri="{FF2B5EF4-FFF2-40B4-BE49-F238E27FC236}">
                  <a16:creationId xmlns:a16="http://schemas.microsoft.com/office/drawing/2014/main" id="{5FE63069-27BB-8780-D586-23DB2BDF297F}"/>
                </a:ext>
              </a:extLst>
            </p:cNvPr>
            <p:cNvSpPr/>
            <p:nvPr/>
          </p:nvSpPr>
          <p:spPr>
            <a:xfrm>
              <a:off x="4450478" y="4645655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5B34B5A3-A84E-6478-4890-7211412AB6B8}"/>
                </a:ext>
              </a:extLst>
            </p:cNvPr>
            <p:cNvSpPr/>
            <p:nvPr/>
          </p:nvSpPr>
          <p:spPr>
            <a:xfrm>
              <a:off x="4497300" y="4697471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7" name="Rectangle 1156">
              <a:extLst>
                <a:ext uri="{FF2B5EF4-FFF2-40B4-BE49-F238E27FC236}">
                  <a16:creationId xmlns:a16="http://schemas.microsoft.com/office/drawing/2014/main" id="{7B84A7F0-892C-FAE4-D36F-0C694D972E97}"/>
                </a:ext>
              </a:extLst>
            </p:cNvPr>
            <p:cNvSpPr/>
            <p:nvPr/>
          </p:nvSpPr>
          <p:spPr>
            <a:xfrm>
              <a:off x="4556563" y="4752991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8" name="Rectangle 1157">
              <a:extLst>
                <a:ext uri="{FF2B5EF4-FFF2-40B4-BE49-F238E27FC236}">
                  <a16:creationId xmlns:a16="http://schemas.microsoft.com/office/drawing/2014/main" id="{17619A71-336D-6AD0-DEDE-69CCE00ECA3B}"/>
                </a:ext>
              </a:extLst>
            </p:cNvPr>
            <p:cNvSpPr/>
            <p:nvPr/>
          </p:nvSpPr>
          <p:spPr>
            <a:xfrm>
              <a:off x="3324129" y="5144081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59" name="Rectangle 1158">
              <a:extLst>
                <a:ext uri="{FF2B5EF4-FFF2-40B4-BE49-F238E27FC236}">
                  <a16:creationId xmlns:a16="http://schemas.microsoft.com/office/drawing/2014/main" id="{217F4ED5-770A-EC34-00AA-F06C43FFED04}"/>
                </a:ext>
              </a:extLst>
            </p:cNvPr>
            <p:cNvSpPr/>
            <p:nvPr/>
          </p:nvSpPr>
          <p:spPr>
            <a:xfrm>
              <a:off x="3363341" y="5195897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0" name="Rectangle 1159">
              <a:extLst>
                <a:ext uri="{FF2B5EF4-FFF2-40B4-BE49-F238E27FC236}">
                  <a16:creationId xmlns:a16="http://schemas.microsoft.com/office/drawing/2014/main" id="{144A84C8-5989-8537-58D1-A1E3B1DE30EE}"/>
                </a:ext>
              </a:extLst>
            </p:cNvPr>
            <p:cNvSpPr/>
            <p:nvPr/>
          </p:nvSpPr>
          <p:spPr>
            <a:xfrm>
              <a:off x="3410163" y="5247713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1" name="Rectangle 1160">
              <a:extLst>
                <a:ext uri="{FF2B5EF4-FFF2-40B4-BE49-F238E27FC236}">
                  <a16:creationId xmlns:a16="http://schemas.microsoft.com/office/drawing/2014/main" id="{81863DE1-E74A-466F-7475-5FB1D33D3B1E}"/>
                </a:ext>
              </a:extLst>
            </p:cNvPr>
            <p:cNvSpPr/>
            <p:nvPr/>
          </p:nvSpPr>
          <p:spPr>
            <a:xfrm>
              <a:off x="3469426" y="5303233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2" name="Rectangle 1161">
              <a:extLst>
                <a:ext uri="{FF2B5EF4-FFF2-40B4-BE49-F238E27FC236}">
                  <a16:creationId xmlns:a16="http://schemas.microsoft.com/office/drawing/2014/main" id="{E20244D4-A51F-D6B2-9411-52828E3603B8}"/>
                </a:ext>
              </a:extLst>
            </p:cNvPr>
            <p:cNvSpPr/>
            <p:nvPr/>
          </p:nvSpPr>
          <p:spPr>
            <a:xfrm>
              <a:off x="3869418" y="5148906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3" name="Rectangle 1162">
              <a:extLst>
                <a:ext uri="{FF2B5EF4-FFF2-40B4-BE49-F238E27FC236}">
                  <a16:creationId xmlns:a16="http://schemas.microsoft.com/office/drawing/2014/main" id="{EB8D0127-C427-D71A-4913-5CA6102FD040}"/>
                </a:ext>
              </a:extLst>
            </p:cNvPr>
            <p:cNvSpPr/>
            <p:nvPr/>
          </p:nvSpPr>
          <p:spPr>
            <a:xfrm>
              <a:off x="3908630" y="5200722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4" name="Rectangle 1163">
              <a:extLst>
                <a:ext uri="{FF2B5EF4-FFF2-40B4-BE49-F238E27FC236}">
                  <a16:creationId xmlns:a16="http://schemas.microsoft.com/office/drawing/2014/main" id="{A375B89A-3C89-2DC7-E562-C2948C673E5A}"/>
                </a:ext>
              </a:extLst>
            </p:cNvPr>
            <p:cNvSpPr/>
            <p:nvPr/>
          </p:nvSpPr>
          <p:spPr>
            <a:xfrm>
              <a:off x="3955452" y="5252538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5" name="Rectangle 1164">
              <a:extLst>
                <a:ext uri="{FF2B5EF4-FFF2-40B4-BE49-F238E27FC236}">
                  <a16:creationId xmlns:a16="http://schemas.microsoft.com/office/drawing/2014/main" id="{8AA19264-9EDB-239C-29B8-D6D6EA851A92}"/>
                </a:ext>
              </a:extLst>
            </p:cNvPr>
            <p:cNvSpPr/>
            <p:nvPr/>
          </p:nvSpPr>
          <p:spPr>
            <a:xfrm>
              <a:off x="4014715" y="5308058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6" name="Rectangle 1165">
              <a:extLst>
                <a:ext uri="{FF2B5EF4-FFF2-40B4-BE49-F238E27FC236}">
                  <a16:creationId xmlns:a16="http://schemas.microsoft.com/office/drawing/2014/main" id="{432433E6-7683-F591-30DA-E510BB0DAEDF}"/>
                </a:ext>
              </a:extLst>
            </p:cNvPr>
            <p:cNvSpPr/>
            <p:nvPr/>
          </p:nvSpPr>
          <p:spPr>
            <a:xfrm>
              <a:off x="4411266" y="5148145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7" name="Rectangle 1166">
              <a:extLst>
                <a:ext uri="{FF2B5EF4-FFF2-40B4-BE49-F238E27FC236}">
                  <a16:creationId xmlns:a16="http://schemas.microsoft.com/office/drawing/2014/main" id="{40663544-D6A2-F5E6-B8C1-EEBC26FAE673}"/>
                </a:ext>
              </a:extLst>
            </p:cNvPr>
            <p:cNvSpPr/>
            <p:nvPr/>
          </p:nvSpPr>
          <p:spPr>
            <a:xfrm>
              <a:off x="4450478" y="5199961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8" name="Rectangle 1167">
              <a:extLst>
                <a:ext uri="{FF2B5EF4-FFF2-40B4-BE49-F238E27FC236}">
                  <a16:creationId xmlns:a16="http://schemas.microsoft.com/office/drawing/2014/main" id="{DAD0327F-1ACE-3564-A8D8-C41BD14655F9}"/>
                </a:ext>
              </a:extLst>
            </p:cNvPr>
            <p:cNvSpPr/>
            <p:nvPr/>
          </p:nvSpPr>
          <p:spPr>
            <a:xfrm>
              <a:off x="4497300" y="5251777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69" name="Rectangle 1168">
              <a:extLst>
                <a:ext uri="{FF2B5EF4-FFF2-40B4-BE49-F238E27FC236}">
                  <a16:creationId xmlns:a16="http://schemas.microsoft.com/office/drawing/2014/main" id="{CFB73347-318C-4FE0-178F-A4B24B6DE9F6}"/>
                </a:ext>
              </a:extLst>
            </p:cNvPr>
            <p:cNvSpPr/>
            <p:nvPr/>
          </p:nvSpPr>
          <p:spPr>
            <a:xfrm>
              <a:off x="4556563" y="5307297"/>
              <a:ext cx="376242" cy="353568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404971-9D6C-3EBB-F3AD-39D1968AD209}"/>
              </a:ext>
            </a:extLst>
          </p:cNvPr>
          <p:cNvGrpSpPr/>
          <p:nvPr/>
        </p:nvGrpSpPr>
        <p:grpSpPr>
          <a:xfrm>
            <a:off x="1476948" y="1920194"/>
            <a:ext cx="2892804" cy="3413500"/>
            <a:chOff x="1476948" y="1920194"/>
            <a:chExt cx="2892804" cy="341350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96A6A9B-04EC-7488-AC6F-1B220D848CFB}"/>
                </a:ext>
              </a:extLst>
            </p:cNvPr>
            <p:cNvGrpSpPr/>
            <p:nvPr/>
          </p:nvGrpSpPr>
          <p:grpSpPr>
            <a:xfrm>
              <a:off x="1476948" y="1921757"/>
              <a:ext cx="2892804" cy="3411937"/>
              <a:chOff x="4795088" y="2345872"/>
              <a:chExt cx="2422651" cy="2965680"/>
            </a:xfrm>
          </p:grpSpPr>
          <p:grpSp>
            <p:nvGrpSpPr>
              <p:cNvPr id="1041" name="Group 1040">
                <a:extLst>
                  <a:ext uri="{FF2B5EF4-FFF2-40B4-BE49-F238E27FC236}">
                    <a16:creationId xmlns:a16="http://schemas.microsoft.com/office/drawing/2014/main" id="{32337A3A-1642-C824-2B22-265FD5700C8A}"/>
                  </a:ext>
                </a:extLst>
              </p:cNvPr>
              <p:cNvGrpSpPr/>
              <p:nvPr/>
            </p:nvGrpSpPr>
            <p:grpSpPr>
              <a:xfrm>
                <a:off x="4795088" y="2345872"/>
                <a:ext cx="2422651" cy="2826010"/>
                <a:chOff x="3031783" y="3024566"/>
                <a:chExt cx="2422651" cy="2826010"/>
              </a:xfrm>
            </p:grpSpPr>
            <p:sp>
              <p:nvSpPr>
                <p:cNvPr id="1119" name="Rectangle 1118">
                  <a:extLst>
                    <a:ext uri="{FF2B5EF4-FFF2-40B4-BE49-F238E27FC236}">
                      <a16:creationId xmlns:a16="http://schemas.microsoft.com/office/drawing/2014/main" id="{9E3B5AEB-6DB0-5E42-8BAF-20AC036A1682}"/>
                    </a:ext>
                  </a:extLst>
                </p:cNvPr>
                <p:cNvSpPr/>
                <p:nvPr/>
              </p:nvSpPr>
              <p:spPr>
                <a:xfrm>
                  <a:off x="3031783" y="5626421"/>
                  <a:ext cx="2422651" cy="22415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20" name="Rectangle 1119">
                  <a:extLst>
                    <a:ext uri="{FF2B5EF4-FFF2-40B4-BE49-F238E27FC236}">
                      <a16:creationId xmlns:a16="http://schemas.microsoft.com/office/drawing/2014/main" id="{5132C44F-0C5D-6D9E-E9A7-0F5D8E1D85AF}"/>
                    </a:ext>
                  </a:extLst>
                </p:cNvPr>
                <p:cNvSpPr/>
                <p:nvPr/>
              </p:nvSpPr>
              <p:spPr>
                <a:xfrm>
                  <a:off x="3031783" y="3056646"/>
                  <a:ext cx="2422651" cy="27777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21" name="TextBox 1120">
                  <a:extLst>
                    <a:ext uri="{FF2B5EF4-FFF2-40B4-BE49-F238E27FC236}">
                      <a16:creationId xmlns:a16="http://schemas.microsoft.com/office/drawing/2014/main" id="{04DB780C-2E1E-EC58-BA93-5471E86B3B9D}"/>
                    </a:ext>
                  </a:extLst>
                </p:cNvPr>
                <p:cNvSpPr txBox="1"/>
                <p:nvPr/>
              </p:nvSpPr>
              <p:spPr>
                <a:xfrm>
                  <a:off x="3918012" y="3024566"/>
                  <a:ext cx="292333" cy="438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200" dirty="0"/>
                </a:p>
              </p:txBody>
            </p:sp>
          </p:grpSp>
          <p:sp>
            <p:nvSpPr>
              <p:cNvPr id="1118" name="TextBox 1117">
                <a:extLst>
                  <a:ext uri="{FF2B5EF4-FFF2-40B4-BE49-F238E27FC236}">
                    <a16:creationId xmlns:a16="http://schemas.microsoft.com/office/drawing/2014/main" id="{75AB5986-7531-2DD5-529A-221E81330684}"/>
                  </a:ext>
                </a:extLst>
              </p:cNvPr>
              <p:cNvSpPr txBox="1"/>
              <p:nvPr/>
            </p:nvSpPr>
            <p:spPr>
              <a:xfrm>
                <a:off x="5640891" y="4873207"/>
                <a:ext cx="292333" cy="438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1172" name="TextBox 1171">
              <a:extLst>
                <a:ext uri="{FF2B5EF4-FFF2-40B4-BE49-F238E27FC236}">
                  <a16:creationId xmlns:a16="http://schemas.microsoft.com/office/drawing/2014/main" id="{4562D0AC-5057-98B2-F75B-E823FD6F26D5}"/>
                </a:ext>
              </a:extLst>
            </p:cNvPr>
            <p:cNvSpPr txBox="1"/>
            <p:nvPr/>
          </p:nvSpPr>
          <p:spPr>
            <a:xfrm>
              <a:off x="2582598" y="4864524"/>
              <a:ext cx="802071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DMA</a:t>
              </a:r>
            </a:p>
          </p:txBody>
        </p:sp>
        <p:sp>
          <p:nvSpPr>
            <p:cNvPr id="1173" name="TextBox 1172">
              <a:extLst>
                <a:ext uri="{FF2B5EF4-FFF2-40B4-BE49-F238E27FC236}">
                  <a16:creationId xmlns:a16="http://schemas.microsoft.com/office/drawing/2014/main" id="{D7958E59-B2FC-546C-E32D-213C1904EACA}"/>
                </a:ext>
              </a:extLst>
            </p:cNvPr>
            <p:cNvSpPr txBox="1"/>
            <p:nvPr/>
          </p:nvSpPr>
          <p:spPr>
            <a:xfrm>
              <a:off x="2554156" y="1920194"/>
              <a:ext cx="776573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MAC</a:t>
              </a:r>
            </a:p>
          </p:txBody>
        </p:sp>
      </p:grpSp>
      <p:sp>
        <p:nvSpPr>
          <p:cNvPr id="1174" name="TextBox 1173">
            <a:extLst>
              <a:ext uri="{FF2B5EF4-FFF2-40B4-BE49-F238E27FC236}">
                <a16:creationId xmlns:a16="http://schemas.microsoft.com/office/drawing/2014/main" id="{65C6CF2C-9F26-DF2F-7733-2CF4D56EAED8}"/>
              </a:ext>
            </a:extLst>
          </p:cNvPr>
          <p:cNvSpPr txBox="1"/>
          <p:nvPr/>
        </p:nvSpPr>
        <p:spPr>
          <a:xfrm>
            <a:off x="4388716" y="3112751"/>
            <a:ext cx="185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64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Micro 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Engines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599E3F-0C5E-9701-A6A3-7E41CAC4958D}"/>
              </a:ext>
            </a:extLst>
          </p:cNvPr>
          <p:cNvGrpSpPr/>
          <p:nvPr/>
        </p:nvGrpSpPr>
        <p:grpSpPr>
          <a:xfrm>
            <a:off x="538939" y="2336734"/>
            <a:ext cx="3854287" cy="2507303"/>
            <a:chOff x="538939" y="2336734"/>
            <a:chExt cx="3854287" cy="250730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63D1183-C9E9-2F60-D0E8-4A45F8A3A943}"/>
                </a:ext>
              </a:extLst>
            </p:cNvPr>
            <p:cNvGrpSpPr/>
            <p:nvPr/>
          </p:nvGrpSpPr>
          <p:grpSpPr>
            <a:xfrm>
              <a:off x="1461135" y="2336734"/>
              <a:ext cx="2932091" cy="2507303"/>
              <a:chOff x="2486117" y="3473845"/>
              <a:chExt cx="2455553" cy="2179366"/>
            </a:xfrm>
            <a:pattFill prst="plaid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7210C9C-AAE9-0B2F-F4C9-5763D5E7F62D}"/>
                  </a:ext>
                </a:extLst>
              </p:cNvPr>
              <p:cNvSpPr/>
              <p:nvPr/>
            </p:nvSpPr>
            <p:spPr>
              <a:xfrm>
                <a:off x="3041860" y="3480402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E7EB110-5443-815A-CE5D-166074CE3FD2}"/>
                  </a:ext>
                </a:extLst>
              </p:cNvPr>
              <p:cNvSpPr/>
              <p:nvPr/>
            </p:nvSpPr>
            <p:spPr>
              <a:xfrm>
                <a:off x="3051269" y="4051937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B99A35B-BE82-6856-714F-EFABABE4A7D8}"/>
                  </a:ext>
                </a:extLst>
              </p:cNvPr>
              <p:cNvSpPr/>
              <p:nvPr/>
            </p:nvSpPr>
            <p:spPr>
              <a:xfrm>
                <a:off x="3049608" y="4595778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4" name="Rectangle 1023">
                <a:extLst>
                  <a:ext uri="{FF2B5EF4-FFF2-40B4-BE49-F238E27FC236}">
                    <a16:creationId xmlns:a16="http://schemas.microsoft.com/office/drawing/2014/main" id="{E9449D42-0A9D-C68B-3D44-8CF172DA6E7D}"/>
                  </a:ext>
                </a:extLst>
              </p:cNvPr>
              <p:cNvSpPr/>
              <p:nvPr/>
            </p:nvSpPr>
            <p:spPr>
              <a:xfrm>
                <a:off x="3059017" y="5167313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EF610219-EEB6-69B3-4684-46DEB518B279}"/>
                  </a:ext>
                </a:extLst>
              </p:cNvPr>
              <p:cNvSpPr/>
              <p:nvPr/>
            </p:nvSpPr>
            <p:spPr>
              <a:xfrm>
                <a:off x="2775346" y="3473845"/>
                <a:ext cx="214731" cy="217280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6" name="Rectangle 1025">
                <a:extLst>
                  <a:ext uri="{FF2B5EF4-FFF2-40B4-BE49-F238E27FC236}">
                    <a16:creationId xmlns:a16="http://schemas.microsoft.com/office/drawing/2014/main" id="{4DBB4F42-E2D2-F25D-513F-E610FFC5B213}"/>
                  </a:ext>
                </a:extLst>
              </p:cNvPr>
              <p:cNvSpPr/>
              <p:nvPr/>
            </p:nvSpPr>
            <p:spPr>
              <a:xfrm>
                <a:off x="2486117" y="3480402"/>
                <a:ext cx="214731" cy="217280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7" name="Rectangle 1026">
                <a:extLst>
                  <a:ext uri="{FF2B5EF4-FFF2-40B4-BE49-F238E27FC236}">
                    <a16:creationId xmlns:a16="http://schemas.microsoft.com/office/drawing/2014/main" id="{2AC38166-B991-9FA6-9F52-1021B3789699}"/>
                  </a:ext>
                </a:extLst>
              </p:cNvPr>
              <p:cNvSpPr/>
              <p:nvPr/>
            </p:nvSpPr>
            <p:spPr>
              <a:xfrm>
                <a:off x="3614354" y="3785211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9" name="Rectangle 1028">
                <a:extLst>
                  <a:ext uri="{FF2B5EF4-FFF2-40B4-BE49-F238E27FC236}">
                    <a16:creationId xmlns:a16="http://schemas.microsoft.com/office/drawing/2014/main" id="{F77ED1C6-F679-1654-579E-7AA3A3D6D0F2}"/>
                  </a:ext>
                </a:extLst>
              </p:cNvPr>
              <p:cNvSpPr/>
              <p:nvPr/>
            </p:nvSpPr>
            <p:spPr>
              <a:xfrm>
                <a:off x="4165027" y="379003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F29D4404-B05B-D758-5A2F-9070BF8B5304}"/>
                  </a:ext>
                </a:extLst>
              </p:cNvPr>
              <p:cNvSpPr/>
              <p:nvPr/>
            </p:nvSpPr>
            <p:spPr>
              <a:xfrm>
                <a:off x="4718371" y="3789275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EF3AB790-DD7A-5B8E-DC13-59B189B96BEA}"/>
                  </a:ext>
                </a:extLst>
              </p:cNvPr>
              <p:cNvSpPr/>
              <p:nvPr/>
            </p:nvSpPr>
            <p:spPr>
              <a:xfrm>
                <a:off x="3641647" y="4326978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EC1091A8-9398-204D-C87E-6916EE9DCB12}"/>
                  </a:ext>
                </a:extLst>
              </p:cNvPr>
              <p:cNvSpPr/>
              <p:nvPr/>
            </p:nvSpPr>
            <p:spPr>
              <a:xfrm>
                <a:off x="4188386" y="4342234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27FF8730-A4F0-89AE-122E-E761EC92732E}"/>
                  </a:ext>
                </a:extLst>
              </p:cNvPr>
              <p:cNvSpPr/>
              <p:nvPr/>
            </p:nvSpPr>
            <p:spPr>
              <a:xfrm>
                <a:off x="4731776" y="4342234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000EDC2F-AD3C-C47C-E6F7-325B7F2F23B0}"/>
                  </a:ext>
                </a:extLst>
              </p:cNvPr>
              <p:cNvSpPr/>
              <p:nvPr/>
            </p:nvSpPr>
            <p:spPr>
              <a:xfrm>
                <a:off x="3655067" y="4880727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930CE411-4B2E-7781-D6BE-C67749242577}"/>
                  </a:ext>
                </a:extLst>
              </p:cNvPr>
              <p:cNvSpPr/>
              <p:nvPr/>
            </p:nvSpPr>
            <p:spPr>
              <a:xfrm>
                <a:off x="4193545" y="4880727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7" name="Rectangle 1036">
                <a:extLst>
                  <a:ext uri="{FF2B5EF4-FFF2-40B4-BE49-F238E27FC236}">
                    <a16:creationId xmlns:a16="http://schemas.microsoft.com/office/drawing/2014/main" id="{92107599-13F9-FABF-7C05-84DBA4EA4460}"/>
                  </a:ext>
                </a:extLst>
              </p:cNvPr>
              <p:cNvSpPr/>
              <p:nvPr/>
            </p:nvSpPr>
            <p:spPr>
              <a:xfrm>
                <a:off x="4751304" y="489013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9CC9D46E-5F25-62E3-3CDE-48D75235AFE4}"/>
                  </a:ext>
                </a:extLst>
              </p:cNvPr>
              <p:cNvSpPr/>
              <p:nvPr/>
            </p:nvSpPr>
            <p:spPr>
              <a:xfrm>
                <a:off x="3655067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70B53A7E-871E-E4C7-5705-1D22400B8EC0}"/>
                  </a:ext>
                </a:extLst>
              </p:cNvPr>
              <p:cNvSpPr/>
              <p:nvPr/>
            </p:nvSpPr>
            <p:spPr>
              <a:xfrm>
                <a:off x="4191963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9C530F66-AE6F-FA7F-2AB3-73C9E60F0691}"/>
                  </a:ext>
                </a:extLst>
              </p:cNvPr>
              <p:cNvSpPr/>
              <p:nvPr/>
            </p:nvSpPr>
            <p:spPr>
              <a:xfrm>
                <a:off x="4740570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75" name="TextBox 1174">
              <a:extLst>
                <a:ext uri="{FF2B5EF4-FFF2-40B4-BE49-F238E27FC236}">
                  <a16:creationId xmlns:a16="http://schemas.microsoft.com/office/drawing/2014/main" id="{1D71F2B3-C53B-FB2D-269E-1AABF8DD46BC}"/>
                </a:ext>
              </a:extLst>
            </p:cNvPr>
            <p:cNvSpPr txBox="1"/>
            <p:nvPr/>
          </p:nvSpPr>
          <p:spPr>
            <a:xfrm>
              <a:off x="538939" y="3250444"/>
              <a:ext cx="18529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  <a:highlight>
                    <a:srgbClr val="FFFFFF"/>
                  </a:highlight>
                </a:rPr>
                <a:t>4 Mem </a:t>
              </a:r>
            </a:p>
            <a:p>
              <a:pPr algn="r"/>
              <a:r>
                <a:rPr lang="en-US" sz="2000" b="1" dirty="0">
                  <a:solidFill>
                    <a:srgbClr val="0070C0"/>
                  </a:solidFill>
                  <a:highlight>
                    <a:srgbClr val="FFFFFF"/>
                  </a:highlight>
                </a:rPr>
                <a:t>Layers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AC06E0B-0B28-368A-CF1A-9B17E2AFD17E}"/>
              </a:ext>
            </a:extLst>
          </p:cNvPr>
          <p:cNvSpPr/>
          <p:nvPr/>
        </p:nvSpPr>
        <p:spPr>
          <a:xfrm>
            <a:off x="7519263" y="2627412"/>
            <a:ext cx="3461581" cy="24035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9EC5C-B749-0CAB-4F17-EBC8766CFD5B}"/>
              </a:ext>
            </a:extLst>
          </p:cNvPr>
          <p:cNvSpPr txBox="1"/>
          <p:nvPr/>
        </p:nvSpPr>
        <p:spPr>
          <a:xfrm>
            <a:off x="7614260" y="2755232"/>
            <a:ext cx="39619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880000"/>
                </a:solidFill>
              </a:rPr>
              <a:t>void </a:t>
            </a:r>
            <a:r>
              <a:rPr lang="en-US" sz="2400" b="1" dirty="0" err="1">
                <a:solidFill>
                  <a:srgbClr val="880000"/>
                </a:solidFill>
              </a:rPr>
              <a:t>TCP_offload</a:t>
            </a:r>
            <a:r>
              <a:rPr lang="en-US" sz="2400" dirty="0"/>
              <a:t>(pkt </a:t>
            </a:r>
            <a:r>
              <a:rPr lang="en-US" sz="2400" b="0" i="0" dirty="0">
                <a:effectLst/>
              </a:rPr>
              <a:t>e){     </a:t>
            </a:r>
          </a:p>
          <a:p>
            <a:r>
              <a:rPr lang="en-US" sz="2400" b="0" i="0" dirty="0">
                <a:effectLst/>
              </a:rPr>
              <a:t>  </a:t>
            </a:r>
            <a:r>
              <a:rPr lang="en-US" sz="2400" b="0" i="0" dirty="0" err="1">
                <a:effectLst/>
              </a:rPr>
              <a:t>hdr</a:t>
            </a:r>
            <a:r>
              <a:rPr lang="en-US" sz="2400" b="0" i="0" dirty="0">
                <a:effectLst/>
              </a:rPr>
              <a:t> = parse(</a:t>
            </a:r>
            <a:r>
              <a:rPr lang="en-US" sz="2400" dirty="0"/>
              <a:t>e</a:t>
            </a:r>
            <a:r>
              <a:rPr lang="en-US" sz="2400" b="0" i="0" dirty="0">
                <a:effectLst/>
              </a:rPr>
              <a:t>);     </a:t>
            </a:r>
          </a:p>
          <a:p>
            <a:r>
              <a:rPr lang="en-US" sz="2400" b="0" i="0" dirty="0">
                <a:effectLst/>
              </a:rPr>
              <a:t>  </a:t>
            </a:r>
            <a:r>
              <a:rPr lang="en-US" sz="2400" b="0" i="0" dirty="0" err="1">
                <a:effectLst/>
              </a:rPr>
              <a:t>win_update</a:t>
            </a:r>
            <a:r>
              <a:rPr lang="en-US" sz="2400" b="0" i="0" dirty="0">
                <a:effectLst/>
              </a:rPr>
              <a:t>(</a:t>
            </a:r>
            <a:r>
              <a:rPr lang="en-US" sz="2400" b="0" i="0" dirty="0" err="1">
                <a:effectLst/>
              </a:rPr>
              <a:t>hdr</a:t>
            </a:r>
            <a:r>
              <a:rPr lang="en-US" sz="2400" b="0" i="0" dirty="0">
                <a:effectLst/>
              </a:rPr>
              <a:t>, win)</a:t>
            </a:r>
            <a:r>
              <a:rPr lang="en-US" sz="2400" dirty="0"/>
              <a:t>;</a:t>
            </a:r>
            <a:endParaRPr lang="en-US" sz="2400" b="0" i="0" dirty="0">
              <a:effectLst/>
            </a:endParaRPr>
          </a:p>
          <a:p>
            <a:r>
              <a:rPr lang="en-US" sz="2400" b="0" i="0" dirty="0">
                <a:effectLst/>
              </a:rPr>
              <a:t>  </a:t>
            </a:r>
            <a:r>
              <a:rPr lang="en-US" sz="2400" b="0" i="0" dirty="0" err="1">
                <a:effectLst/>
              </a:rPr>
              <a:t>ack_gen</a:t>
            </a:r>
            <a:r>
              <a:rPr lang="en-US" sz="2400" b="0" i="0" dirty="0">
                <a:effectLst/>
              </a:rPr>
              <a:t>(</a:t>
            </a:r>
            <a:r>
              <a:rPr lang="en-US" sz="2400" b="0" i="0" dirty="0" err="1">
                <a:effectLst/>
              </a:rPr>
              <a:t>hdr</a:t>
            </a:r>
            <a:r>
              <a:rPr lang="en-US" sz="2400" b="0" i="0" dirty="0">
                <a:effectLst/>
              </a:rPr>
              <a:t>);   </a:t>
            </a:r>
          </a:p>
          <a:p>
            <a:r>
              <a:rPr lang="en-US" sz="2400" b="0" i="0" dirty="0">
                <a:effectLst/>
              </a:rPr>
              <a:t>  </a:t>
            </a:r>
            <a:r>
              <a:rPr lang="en-US" altLang="zh-CN" sz="2400" b="0" i="0" dirty="0" err="1">
                <a:effectLst/>
              </a:rPr>
              <a:t>dma_write</a:t>
            </a:r>
            <a:r>
              <a:rPr lang="en-US" altLang="zh-CN" sz="2400" b="0" i="0" dirty="0">
                <a:effectLst/>
              </a:rPr>
              <a:t>(e</a:t>
            </a:r>
            <a:r>
              <a:rPr lang="en-US" altLang="zh-CN" sz="2400" b="0" i="0" dirty="0">
                <a:solidFill>
                  <a:srgbClr val="E2F0D9"/>
                </a:solidFill>
                <a:effectLst/>
              </a:rPr>
              <a:t>);</a:t>
            </a:r>
            <a:endParaRPr lang="en-US" sz="2400" b="0" i="0" dirty="0">
              <a:solidFill>
                <a:srgbClr val="E2F0D9"/>
              </a:solidFill>
              <a:effectLst/>
            </a:endParaRPr>
          </a:p>
          <a:p>
            <a:r>
              <a:rPr lang="en-US" sz="2400" dirty="0">
                <a:effectLst/>
              </a:rPr>
              <a:t>}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62AD8D-B135-1646-CB9F-FFE2677C5A39}"/>
              </a:ext>
            </a:extLst>
          </p:cNvPr>
          <p:cNvGrpSpPr/>
          <p:nvPr/>
        </p:nvGrpSpPr>
        <p:grpSpPr>
          <a:xfrm>
            <a:off x="3449149" y="2063083"/>
            <a:ext cx="4289932" cy="2804160"/>
            <a:chOff x="2187068" y="2250440"/>
            <a:chExt cx="4289932" cy="28041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86B58A0-CE4B-B70F-554F-290AF9C2E51E}"/>
                </a:ext>
              </a:extLst>
            </p:cNvPr>
            <p:cNvSpPr/>
            <p:nvPr/>
          </p:nvSpPr>
          <p:spPr>
            <a:xfrm>
              <a:off x="2296160" y="2250440"/>
              <a:ext cx="4180840" cy="1386840"/>
            </a:xfrm>
            <a:custGeom>
              <a:avLst/>
              <a:gdLst>
                <a:gd name="connsiteX0" fmla="*/ 4180840 w 4180840"/>
                <a:gd name="connsiteY0" fmla="*/ 1386840 h 1386840"/>
                <a:gd name="connsiteX1" fmla="*/ 4135120 w 4180840"/>
                <a:gd name="connsiteY1" fmla="*/ 1290320 h 1386840"/>
                <a:gd name="connsiteX2" fmla="*/ 4104640 w 4180840"/>
                <a:gd name="connsiteY2" fmla="*/ 1209040 h 1386840"/>
                <a:gd name="connsiteX3" fmla="*/ 3962400 w 4180840"/>
                <a:gd name="connsiteY3" fmla="*/ 980440 h 1386840"/>
                <a:gd name="connsiteX4" fmla="*/ 3652520 w 4180840"/>
                <a:gd name="connsiteY4" fmla="*/ 528320 h 1386840"/>
                <a:gd name="connsiteX5" fmla="*/ 3393440 w 4180840"/>
                <a:gd name="connsiteY5" fmla="*/ 284480 h 1386840"/>
                <a:gd name="connsiteX6" fmla="*/ 3246120 w 4180840"/>
                <a:gd name="connsiteY6" fmla="*/ 193040 h 1386840"/>
                <a:gd name="connsiteX7" fmla="*/ 2900680 w 4180840"/>
                <a:gd name="connsiteY7" fmla="*/ 45720 h 1386840"/>
                <a:gd name="connsiteX8" fmla="*/ 2595880 w 4180840"/>
                <a:gd name="connsiteY8" fmla="*/ 10160 h 1386840"/>
                <a:gd name="connsiteX9" fmla="*/ 2448560 w 4180840"/>
                <a:gd name="connsiteY9" fmla="*/ 0 h 1386840"/>
                <a:gd name="connsiteX10" fmla="*/ 1879600 w 4180840"/>
                <a:gd name="connsiteY10" fmla="*/ 35560 h 1386840"/>
                <a:gd name="connsiteX11" fmla="*/ 1325880 w 4180840"/>
                <a:gd name="connsiteY11" fmla="*/ 203200 h 1386840"/>
                <a:gd name="connsiteX12" fmla="*/ 1041400 w 4180840"/>
                <a:gd name="connsiteY12" fmla="*/ 330200 h 1386840"/>
                <a:gd name="connsiteX13" fmla="*/ 640080 w 4180840"/>
                <a:gd name="connsiteY13" fmla="*/ 538480 h 1386840"/>
                <a:gd name="connsiteX14" fmla="*/ 330200 w 4180840"/>
                <a:gd name="connsiteY14" fmla="*/ 741680 h 1386840"/>
                <a:gd name="connsiteX15" fmla="*/ 81280 w 4180840"/>
                <a:gd name="connsiteY15" fmla="*/ 899160 h 1386840"/>
                <a:gd name="connsiteX16" fmla="*/ 30480 w 4180840"/>
                <a:gd name="connsiteY16" fmla="*/ 934720 h 1386840"/>
                <a:gd name="connsiteX17" fmla="*/ 0 w 4180840"/>
                <a:gd name="connsiteY17" fmla="*/ 955040 h 138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80840" h="1386840">
                  <a:moveTo>
                    <a:pt x="4180840" y="1386840"/>
                  </a:moveTo>
                  <a:cubicBezTo>
                    <a:pt x="4169426" y="1318355"/>
                    <a:pt x="4186390" y="1396522"/>
                    <a:pt x="4135120" y="1290320"/>
                  </a:cubicBezTo>
                  <a:cubicBezTo>
                    <a:pt x="4122540" y="1264262"/>
                    <a:pt x="4118728" y="1234315"/>
                    <a:pt x="4104640" y="1209040"/>
                  </a:cubicBezTo>
                  <a:cubicBezTo>
                    <a:pt x="4060946" y="1130648"/>
                    <a:pt x="4009885" y="1056595"/>
                    <a:pt x="3962400" y="980440"/>
                  </a:cubicBezTo>
                  <a:cubicBezTo>
                    <a:pt x="3895034" y="872400"/>
                    <a:pt x="3735483" y="606403"/>
                    <a:pt x="3652520" y="528320"/>
                  </a:cubicBezTo>
                  <a:cubicBezTo>
                    <a:pt x="3566160" y="447040"/>
                    <a:pt x="3494202" y="347022"/>
                    <a:pt x="3393440" y="284480"/>
                  </a:cubicBezTo>
                  <a:cubicBezTo>
                    <a:pt x="3344333" y="254000"/>
                    <a:pt x="3296680" y="221043"/>
                    <a:pt x="3246120" y="193040"/>
                  </a:cubicBezTo>
                  <a:cubicBezTo>
                    <a:pt x="3136797" y="132492"/>
                    <a:pt x="3022768" y="76242"/>
                    <a:pt x="2900680" y="45720"/>
                  </a:cubicBezTo>
                  <a:cubicBezTo>
                    <a:pt x="2752215" y="8604"/>
                    <a:pt x="2730490" y="17779"/>
                    <a:pt x="2595880" y="10160"/>
                  </a:cubicBezTo>
                  <a:cubicBezTo>
                    <a:pt x="2546735" y="7378"/>
                    <a:pt x="2497667" y="3387"/>
                    <a:pt x="2448560" y="0"/>
                  </a:cubicBezTo>
                  <a:cubicBezTo>
                    <a:pt x="2188197" y="3829"/>
                    <a:pt x="2112573" y="-8941"/>
                    <a:pt x="1879600" y="35560"/>
                  </a:cubicBezTo>
                  <a:cubicBezTo>
                    <a:pt x="1720670" y="65917"/>
                    <a:pt x="1460776" y="142978"/>
                    <a:pt x="1325880" y="203200"/>
                  </a:cubicBezTo>
                  <a:cubicBezTo>
                    <a:pt x="1231053" y="245533"/>
                    <a:pt x="1133573" y="282363"/>
                    <a:pt x="1041400" y="330200"/>
                  </a:cubicBezTo>
                  <a:cubicBezTo>
                    <a:pt x="907627" y="399627"/>
                    <a:pt x="769987" y="462064"/>
                    <a:pt x="640080" y="538480"/>
                  </a:cubicBezTo>
                  <a:cubicBezTo>
                    <a:pt x="373051" y="695556"/>
                    <a:pt x="859267" y="406964"/>
                    <a:pt x="330200" y="741680"/>
                  </a:cubicBezTo>
                  <a:lnTo>
                    <a:pt x="81280" y="899160"/>
                  </a:lnTo>
                  <a:cubicBezTo>
                    <a:pt x="63903" y="910352"/>
                    <a:pt x="47300" y="922706"/>
                    <a:pt x="30480" y="934720"/>
                  </a:cubicBezTo>
                  <a:cubicBezTo>
                    <a:pt x="3239" y="954178"/>
                    <a:pt x="19473" y="945303"/>
                    <a:pt x="0" y="95504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AAC0D3A-C7F9-B89A-B275-CEAC8B74B771}"/>
                </a:ext>
              </a:extLst>
            </p:cNvPr>
            <p:cNvSpPr/>
            <p:nvPr/>
          </p:nvSpPr>
          <p:spPr>
            <a:xfrm>
              <a:off x="2187068" y="2604346"/>
              <a:ext cx="4247259" cy="1074589"/>
            </a:xfrm>
            <a:custGeom>
              <a:avLst/>
              <a:gdLst>
                <a:gd name="connsiteX0" fmla="*/ 4678680 w 4678680"/>
                <a:gd name="connsiteY0" fmla="*/ 1261872 h 1261872"/>
                <a:gd name="connsiteX1" fmla="*/ 4605528 w 4678680"/>
                <a:gd name="connsiteY1" fmla="*/ 1197864 h 1261872"/>
                <a:gd name="connsiteX2" fmla="*/ 4538472 w 4678680"/>
                <a:gd name="connsiteY2" fmla="*/ 1130808 h 1261872"/>
                <a:gd name="connsiteX3" fmla="*/ 4325112 w 4678680"/>
                <a:gd name="connsiteY3" fmla="*/ 954024 h 1261872"/>
                <a:gd name="connsiteX4" fmla="*/ 4227576 w 4678680"/>
                <a:gd name="connsiteY4" fmla="*/ 874776 h 1261872"/>
                <a:gd name="connsiteX5" fmla="*/ 4102608 w 4678680"/>
                <a:gd name="connsiteY5" fmla="*/ 792480 h 1261872"/>
                <a:gd name="connsiteX6" fmla="*/ 3980688 w 4678680"/>
                <a:gd name="connsiteY6" fmla="*/ 701040 h 1261872"/>
                <a:gd name="connsiteX7" fmla="*/ 3209544 w 4678680"/>
                <a:gd name="connsiteY7" fmla="*/ 304800 h 1261872"/>
                <a:gd name="connsiteX8" fmla="*/ 2721864 w 4678680"/>
                <a:gd name="connsiteY8" fmla="*/ 121920 h 1261872"/>
                <a:gd name="connsiteX9" fmla="*/ 2474976 w 4678680"/>
                <a:gd name="connsiteY9" fmla="*/ 73152 h 1261872"/>
                <a:gd name="connsiteX10" fmla="*/ 1944624 w 4678680"/>
                <a:gd name="connsiteY10" fmla="*/ 9144 h 1261872"/>
                <a:gd name="connsiteX11" fmla="*/ 1728216 w 4678680"/>
                <a:gd name="connsiteY11" fmla="*/ 0 h 1261872"/>
                <a:gd name="connsiteX12" fmla="*/ 448056 w 4678680"/>
                <a:gd name="connsiteY12" fmla="*/ 82296 h 1261872"/>
                <a:gd name="connsiteX13" fmla="*/ 195072 w 4678680"/>
                <a:gd name="connsiteY13" fmla="*/ 176784 h 1261872"/>
                <a:gd name="connsiteX14" fmla="*/ 30480 w 4678680"/>
                <a:gd name="connsiteY14" fmla="*/ 280416 h 1261872"/>
                <a:gd name="connsiteX15" fmla="*/ 0 w 4678680"/>
                <a:gd name="connsiteY15" fmla="*/ 310896 h 1261872"/>
                <a:gd name="connsiteX0" fmla="*/ 4678680 w 4678680"/>
                <a:gd name="connsiteY0" fmla="*/ 1252778 h 1252778"/>
                <a:gd name="connsiteX1" fmla="*/ 4605528 w 4678680"/>
                <a:gd name="connsiteY1" fmla="*/ 1188770 h 1252778"/>
                <a:gd name="connsiteX2" fmla="*/ 4538472 w 4678680"/>
                <a:gd name="connsiteY2" fmla="*/ 1121714 h 1252778"/>
                <a:gd name="connsiteX3" fmla="*/ 4325112 w 4678680"/>
                <a:gd name="connsiteY3" fmla="*/ 944930 h 1252778"/>
                <a:gd name="connsiteX4" fmla="*/ 4227576 w 4678680"/>
                <a:gd name="connsiteY4" fmla="*/ 865682 h 1252778"/>
                <a:gd name="connsiteX5" fmla="*/ 4102608 w 4678680"/>
                <a:gd name="connsiteY5" fmla="*/ 783386 h 1252778"/>
                <a:gd name="connsiteX6" fmla="*/ 3980688 w 4678680"/>
                <a:gd name="connsiteY6" fmla="*/ 691946 h 1252778"/>
                <a:gd name="connsiteX7" fmla="*/ 3209544 w 4678680"/>
                <a:gd name="connsiteY7" fmla="*/ 295706 h 1252778"/>
                <a:gd name="connsiteX8" fmla="*/ 2721864 w 4678680"/>
                <a:gd name="connsiteY8" fmla="*/ 112826 h 1252778"/>
                <a:gd name="connsiteX9" fmla="*/ 2474976 w 4678680"/>
                <a:gd name="connsiteY9" fmla="*/ 64058 h 1252778"/>
                <a:gd name="connsiteX10" fmla="*/ 1944624 w 4678680"/>
                <a:gd name="connsiteY10" fmla="*/ 50 h 1252778"/>
                <a:gd name="connsiteX11" fmla="*/ 448056 w 4678680"/>
                <a:gd name="connsiteY11" fmla="*/ 73202 h 1252778"/>
                <a:gd name="connsiteX12" fmla="*/ 195072 w 4678680"/>
                <a:gd name="connsiteY12" fmla="*/ 167690 h 1252778"/>
                <a:gd name="connsiteX13" fmla="*/ 30480 w 4678680"/>
                <a:gd name="connsiteY13" fmla="*/ 271322 h 1252778"/>
                <a:gd name="connsiteX14" fmla="*/ 0 w 4678680"/>
                <a:gd name="connsiteY14" fmla="*/ 301802 h 1252778"/>
                <a:gd name="connsiteX0" fmla="*/ 4678680 w 4678680"/>
                <a:gd name="connsiteY0" fmla="*/ 1253303 h 1253303"/>
                <a:gd name="connsiteX1" fmla="*/ 4605528 w 4678680"/>
                <a:gd name="connsiteY1" fmla="*/ 1189295 h 1253303"/>
                <a:gd name="connsiteX2" fmla="*/ 4538472 w 4678680"/>
                <a:gd name="connsiteY2" fmla="*/ 1122239 h 1253303"/>
                <a:gd name="connsiteX3" fmla="*/ 4325112 w 4678680"/>
                <a:gd name="connsiteY3" fmla="*/ 945455 h 1253303"/>
                <a:gd name="connsiteX4" fmla="*/ 4227576 w 4678680"/>
                <a:gd name="connsiteY4" fmla="*/ 866207 h 1253303"/>
                <a:gd name="connsiteX5" fmla="*/ 4102608 w 4678680"/>
                <a:gd name="connsiteY5" fmla="*/ 783911 h 1253303"/>
                <a:gd name="connsiteX6" fmla="*/ 3980688 w 4678680"/>
                <a:gd name="connsiteY6" fmla="*/ 692471 h 1253303"/>
                <a:gd name="connsiteX7" fmla="*/ 3209544 w 4678680"/>
                <a:gd name="connsiteY7" fmla="*/ 296231 h 1253303"/>
                <a:gd name="connsiteX8" fmla="*/ 2721864 w 4678680"/>
                <a:gd name="connsiteY8" fmla="*/ 113351 h 1253303"/>
                <a:gd name="connsiteX9" fmla="*/ 1944624 w 4678680"/>
                <a:gd name="connsiteY9" fmla="*/ 575 h 1253303"/>
                <a:gd name="connsiteX10" fmla="*/ 448056 w 4678680"/>
                <a:gd name="connsiteY10" fmla="*/ 73727 h 1253303"/>
                <a:gd name="connsiteX11" fmla="*/ 195072 w 4678680"/>
                <a:gd name="connsiteY11" fmla="*/ 168215 h 1253303"/>
                <a:gd name="connsiteX12" fmla="*/ 30480 w 4678680"/>
                <a:gd name="connsiteY12" fmla="*/ 271847 h 1253303"/>
                <a:gd name="connsiteX13" fmla="*/ 0 w 4678680"/>
                <a:gd name="connsiteY13" fmla="*/ 302327 h 1253303"/>
                <a:gd name="connsiteX0" fmla="*/ 4678680 w 4678680"/>
                <a:gd name="connsiteY0" fmla="*/ 1253514 h 1253514"/>
                <a:gd name="connsiteX1" fmla="*/ 4605528 w 4678680"/>
                <a:gd name="connsiteY1" fmla="*/ 1189506 h 1253514"/>
                <a:gd name="connsiteX2" fmla="*/ 4538472 w 4678680"/>
                <a:gd name="connsiteY2" fmla="*/ 1122450 h 1253514"/>
                <a:gd name="connsiteX3" fmla="*/ 4325112 w 4678680"/>
                <a:gd name="connsiteY3" fmla="*/ 945666 h 1253514"/>
                <a:gd name="connsiteX4" fmla="*/ 4227576 w 4678680"/>
                <a:gd name="connsiteY4" fmla="*/ 866418 h 1253514"/>
                <a:gd name="connsiteX5" fmla="*/ 4102608 w 4678680"/>
                <a:gd name="connsiteY5" fmla="*/ 784122 h 1253514"/>
                <a:gd name="connsiteX6" fmla="*/ 3980688 w 4678680"/>
                <a:gd name="connsiteY6" fmla="*/ 692682 h 1253514"/>
                <a:gd name="connsiteX7" fmla="*/ 3209544 w 4678680"/>
                <a:gd name="connsiteY7" fmla="*/ 296442 h 1253514"/>
                <a:gd name="connsiteX8" fmla="*/ 2721864 w 4678680"/>
                <a:gd name="connsiteY8" fmla="*/ 113562 h 1253514"/>
                <a:gd name="connsiteX9" fmla="*/ 1944624 w 4678680"/>
                <a:gd name="connsiteY9" fmla="*/ 786 h 1253514"/>
                <a:gd name="connsiteX10" fmla="*/ 195072 w 4678680"/>
                <a:gd name="connsiteY10" fmla="*/ 168426 h 1253514"/>
                <a:gd name="connsiteX11" fmla="*/ 30480 w 4678680"/>
                <a:gd name="connsiteY11" fmla="*/ 272058 h 1253514"/>
                <a:gd name="connsiteX12" fmla="*/ 0 w 4678680"/>
                <a:gd name="connsiteY12" fmla="*/ 302538 h 1253514"/>
                <a:gd name="connsiteX0" fmla="*/ 4678680 w 4678680"/>
                <a:gd name="connsiteY0" fmla="*/ 1405874 h 1405874"/>
                <a:gd name="connsiteX1" fmla="*/ 4605528 w 4678680"/>
                <a:gd name="connsiteY1" fmla="*/ 1341866 h 1405874"/>
                <a:gd name="connsiteX2" fmla="*/ 4538472 w 4678680"/>
                <a:gd name="connsiteY2" fmla="*/ 1274810 h 1405874"/>
                <a:gd name="connsiteX3" fmla="*/ 4325112 w 4678680"/>
                <a:gd name="connsiteY3" fmla="*/ 1098026 h 1405874"/>
                <a:gd name="connsiteX4" fmla="*/ 4227576 w 4678680"/>
                <a:gd name="connsiteY4" fmla="*/ 1018778 h 1405874"/>
                <a:gd name="connsiteX5" fmla="*/ 4102608 w 4678680"/>
                <a:gd name="connsiteY5" fmla="*/ 936482 h 1405874"/>
                <a:gd name="connsiteX6" fmla="*/ 3980688 w 4678680"/>
                <a:gd name="connsiteY6" fmla="*/ 845042 h 1405874"/>
                <a:gd name="connsiteX7" fmla="*/ 3209544 w 4678680"/>
                <a:gd name="connsiteY7" fmla="*/ 448802 h 1405874"/>
                <a:gd name="connsiteX8" fmla="*/ 2721864 w 4678680"/>
                <a:gd name="connsiteY8" fmla="*/ 265922 h 1405874"/>
                <a:gd name="connsiteX9" fmla="*/ 2000584 w 4678680"/>
                <a:gd name="connsiteY9" fmla="*/ 302 h 1405874"/>
                <a:gd name="connsiteX10" fmla="*/ 195072 w 4678680"/>
                <a:gd name="connsiteY10" fmla="*/ 320786 h 1405874"/>
                <a:gd name="connsiteX11" fmla="*/ 30480 w 4678680"/>
                <a:gd name="connsiteY11" fmla="*/ 424418 h 1405874"/>
                <a:gd name="connsiteX12" fmla="*/ 0 w 4678680"/>
                <a:gd name="connsiteY12" fmla="*/ 454898 h 1405874"/>
                <a:gd name="connsiteX0" fmla="*/ 4678680 w 4678680"/>
                <a:gd name="connsiteY0" fmla="*/ 1406764 h 1406764"/>
                <a:gd name="connsiteX1" fmla="*/ 4605528 w 4678680"/>
                <a:gd name="connsiteY1" fmla="*/ 1342756 h 1406764"/>
                <a:gd name="connsiteX2" fmla="*/ 4538472 w 4678680"/>
                <a:gd name="connsiteY2" fmla="*/ 1275700 h 1406764"/>
                <a:gd name="connsiteX3" fmla="*/ 4325112 w 4678680"/>
                <a:gd name="connsiteY3" fmla="*/ 1098916 h 1406764"/>
                <a:gd name="connsiteX4" fmla="*/ 4227576 w 4678680"/>
                <a:gd name="connsiteY4" fmla="*/ 1019668 h 1406764"/>
                <a:gd name="connsiteX5" fmla="*/ 4102608 w 4678680"/>
                <a:gd name="connsiteY5" fmla="*/ 937372 h 1406764"/>
                <a:gd name="connsiteX6" fmla="*/ 3980688 w 4678680"/>
                <a:gd name="connsiteY6" fmla="*/ 845932 h 1406764"/>
                <a:gd name="connsiteX7" fmla="*/ 3209544 w 4678680"/>
                <a:gd name="connsiteY7" fmla="*/ 449692 h 1406764"/>
                <a:gd name="connsiteX8" fmla="*/ 2000584 w 4678680"/>
                <a:gd name="connsiteY8" fmla="*/ 1192 h 1406764"/>
                <a:gd name="connsiteX9" fmla="*/ 195072 w 4678680"/>
                <a:gd name="connsiteY9" fmla="*/ 321676 h 1406764"/>
                <a:gd name="connsiteX10" fmla="*/ 30480 w 4678680"/>
                <a:gd name="connsiteY10" fmla="*/ 425308 h 1406764"/>
                <a:gd name="connsiteX11" fmla="*/ 0 w 4678680"/>
                <a:gd name="connsiteY11" fmla="*/ 455788 h 1406764"/>
                <a:gd name="connsiteX0" fmla="*/ 4678680 w 4678680"/>
                <a:gd name="connsiteY0" fmla="*/ 1405868 h 1405868"/>
                <a:gd name="connsiteX1" fmla="*/ 4605528 w 4678680"/>
                <a:gd name="connsiteY1" fmla="*/ 1341860 h 1405868"/>
                <a:gd name="connsiteX2" fmla="*/ 4538472 w 4678680"/>
                <a:gd name="connsiteY2" fmla="*/ 1274804 h 1405868"/>
                <a:gd name="connsiteX3" fmla="*/ 4325112 w 4678680"/>
                <a:gd name="connsiteY3" fmla="*/ 1098020 h 1405868"/>
                <a:gd name="connsiteX4" fmla="*/ 4227576 w 4678680"/>
                <a:gd name="connsiteY4" fmla="*/ 1018772 h 1405868"/>
                <a:gd name="connsiteX5" fmla="*/ 4102608 w 4678680"/>
                <a:gd name="connsiteY5" fmla="*/ 936476 h 1405868"/>
                <a:gd name="connsiteX6" fmla="*/ 3980688 w 4678680"/>
                <a:gd name="connsiteY6" fmla="*/ 845036 h 1405868"/>
                <a:gd name="connsiteX7" fmla="*/ 3315868 w 4678680"/>
                <a:gd name="connsiteY7" fmla="*/ 382341 h 1405868"/>
                <a:gd name="connsiteX8" fmla="*/ 2000584 w 4678680"/>
                <a:gd name="connsiteY8" fmla="*/ 296 h 1405868"/>
                <a:gd name="connsiteX9" fmla="*/ 195072 w 4678680"/>
                <a:gd name="connsiteY9" fmla="*/ 320780 h 1405868"/>
                <a:gd name="connsiteX10" fmla="*/ 30480 w 4678680"/>
                <a:gd name="connsiteY10" fmla="*/ 424412 h 1405868"/>
                <a:gd name="connsiteX11" fmla="*/ 0 w 4678680"/>
                <a:gd name="connsiteY11" fmla="*/ 454892 h 1405868"/>
                <a:gd name="connsiteX0" fmla="*/ 4678680 w 4678680"/>
                <a:gd name="connsiteY0" fmla="*/ 1405718 h 1405718"/>
                <a:gd name="connsiteX1" fmla="*/ 4605528 w 4678680"/>
                <a:gd name="connsiteY1" fmla="*/ 1341710 h 1405718"/>
                <a:gd name="connsiteX2" fmla="*/ 4538472 w 4678680"/>
                <a:gd name="connsiteY2" fmla="*/ 1274654 h 1405718"/>
                <a:gd name="connsiteX3" fmla="*/ 4325112 w 4678680"/>
                <a:gd name="connsiteY3" fmla="*/ 1097870 h 1405718"/>
                <a:gd name="connsiteX4" fmla="*/ 4227576 w 4678680"/>
                <a:gd name="connsiteY4" fmla="*/ 1018622 h 1405718"/>
                <a:gd name="connsiteX5" fmla="*/ 4102608 w 4678680"/>
                <a:gd name="connsiteY5" fmla="*/ 936326 h 1405718"/>
                <a:gd name="connsiteX6" fmla="*/ 3980688 w 4678680"/>
                <a:gd name="connsiteY6" fmla="*/ 844886 h 1405718"/>
                <a:gd name="connsiteX7" fmla="*/ 3315868 w 4678680"/>
                <a:gd name="connsiteY7" fmla="*/ 382191 h 1405718"/>
                <a:gd name="connsiteX8" fmla="*/ 2000584 w 4678680"/>
                <a:gd name="connsiteY8" fmla="*/ 146 h 1405718"/>
                <a:gd name="connsiteX9" fmla="*/ 30480 w 4678680"/>
                <a:gd name="connsiteY9" fmla="*/ 424262 h 1405718"/>
                <a:gd name="connsiteX10" fmla="*/ 0 w 4678680"/>
                <a:gd name="connsiteY10" fmla="*/ 454742 h 1405718"/>
                <a:gd name="connsiteX0" fmla="*/ 4678680 w 4678680"/>
                <a:gd name="connsiteY0" fmla="*/ 1405726 h 1405726"/>
                <a:gd name="connsiteX1" fmla="*/ 4605528 w 4678680"/>
                <a:gd name="connsiteY1" fmla="*/ 1341718 h 1405726"/>
                <a:gd name="connsiteX2" fmla="*/ 4538472 w 4678680"/>
                <a:gd name="connsiteY2" fmla="*/ 1274662 h 1405726"/>
                <a:gd name="connsiteX3" fmla="*/ 4325112 w 4678680"/>
                <a:gd name="connsiteY3" fmla="*/ 1097878 h 1405726"/>
                <a:gd name="connsiteX4" fmla="*/ 4227576 w 4678680"/>
                <a:gd name="connsiteY4" fmla="*/ 1018630 h 1405726"/>
                <a:gd name="connsiteX5" fmla="*/ 4102608 w 4678680"/>
                <a:gd name="connsiteY5" fmla="*/ 936334 h 1405726"/>
                <a:gd name="connsiteX6" fmla="*/ 3315868 w 4678680"/>
                <a:gd name="connsiteY6" fmla="*/ 382199 h 1405726"/>
                <a:gd name="connsiteX7" fmla="*/ 2000584 w 4678680"/>
                <a:gd name="connsiteY7" fmla="*/ 154 h 1405726"/>
                <a:gd name="connsiteX8" fmla="*/ 30480 w 4678680"/>
                <a:gd name="connsiteY8" fmla="*/ 424270 h 1405726"/>
                <a:gd name="connsiteX9" fmla="*/ 0 w 4678680"/>
                <a:gd name="connsiteY9" fmla="*/ 454750 h 140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8680" h="1405726">
                  <a:moveTo>
                    <a:pt x="4678680" y="1405726"/>
                  </a:moveTo>
                  <a:cubicBezTo>
                    <a:pt x="4654296" y="1384390"/>
                    <a:pt x="4628439" y="1364629"/>
                    <a:pt x="4605528" y="1341718"/>
                  </a:cubicBezTo>
                  <a:cubicBezTo>
                    <a:pt x="4583176" y="1319366"/>
                    <a:pt x="4562325" y="1295404"/>
                    <a:pt x="4538472" y="1274662"/>
                  </a:cubicBezTo>
                  <a:cubicBezTo>
                    <a:pt x="4468776" y="1214057"/>
                    <a:pt x="4396408" y="1156593"/>
                    <a:pt x="4325112" y="1097878"/>
                  </a:cubicBezTo>
                  <a:cubicBezTo>
                    <a:pt x="4292775" y="1071248"/>
                    <a:pt x="4262562" y="1041670"/>
                    <a:pt x="4227576" y="1018630"/>
                  </a:cubicBezTo>
                  <a:cubicBezTo>
                    <a:pt x="4185920" y="991198"/>
                    <a:pt x="4254559" y="1042406"/>
                    <a:pt x="4102608" y="936334"/>
                  </a:cubicBezTo>
                  <a:cubicBezTo>
                    <a:pt x="3950657" y="830262"/>
                    <a:pt x="3666205" y="538229"/>
                    <a:pt x="3315868" y="382199"/>
                  </a:cubicBezTo>
                  <a:cubicBezTo>
                    <a:pt x="2965531" y="226169"/>
                    <a:pt x="2548149" y="-6858"/>
                    <a:pt x="2000584" y="154"/>
                  </a:cubicBezTo>
                  <a:cubicBezTo>
                    <a:pt x="1453019" y="7166"/>
                    <a:pt x="363910" y="348504"/>
                    <a:pt x="30480" y="424270"/>
                  </a:cubicBezTo>
                  <a:lnTo>
                    <a:pt x="0" y="45475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91853D-EF22-25E7-A5EC-8CF4B14CDCD5}"/>
                </a:ext>
              </a:extLst>
            </p:cNvPr>
            <p:cNvSpPr/>
            <p:nvPr/>
          </p:nvSpPr>
          <p:spPr>
            <a:xfrm>
              <a:off x="2214044" y="3916680"/>
              <a:ext cx="4247716" cy="1137920"/>
            </a:xfrm>
            <a:custGeom>
              <a:avLst/>
              <a:gdLst>
                <a:gd name="connsiteX0" fmla="*/ 4399280 w 4399280"/>
                <a:gd name="connsiteY0" fmla="*/ 0 h 1137920"/>
                <a:gd name="connsiteX1" fmla="*/ 4277360 w 4399280"/>
                <a:gd name="connsiteY1" fmla="*/ 137160 h 1137920"/>
                <a:gd name="connsiteX2" fmla="*/ 3876040 w 4399280"/>
                <a:gd name="connsiteY2" fmla="*/ 411480 h 1137920"/>
                <a:gd name="connsiteX3" fmla="*/ 3276600 w 4399280"/>
                <a:gd name="connsiteY3" fmla="*/ 731520 h 1137920"/>
                <a:gd name="connsiteX4" fmla="*/ 2453640 w 4399280"/>
                <a:gd name="connsiteY4" fmla="*/ 990600 h 1137920"/>
                <a:gd name="connsiteX5" fmla="*/ 1605280 w 4399280"/>
                <a:gd name="connsiteY5" fmla="*/ 1127760 h 1137920"/>
                <a:gd name="connsiteX6" fmla="*/ 1427480 w 4399280"/>
                <a:gd name="connsiteY6" fmla="*/ 1137920 h 1137920"/>
                <a:gd name="connsiteX7" fmla="*/ 635000 w 4399280"/>
                <a:gd name="connsiteY7" fmla="*/ 1056640 h 1137920"/>
                <a:gd name="connsiteX8" fmla="*/ 441960 w 4399280"/>
                <a:gd name="connsiteY8" fmla="*/ 1000760 h 1137920"/>
                <a:gd name="connsiteX9" fmla="*/ 121920 w 4399280"/>
                <a:gd name="connsiteY9" fmla="*/ 812800 h 1137920"/>
                <a:gd name="connsiteX10" fmla="*/ 20320 w 4399280"/>
                <a:gd name="connsiteY10" fmla="*/ 736600 h 1137920"/>
                <a:gd name="connsiteX11" fmla="*/ 0 w 4399280"/>
                <a:gd name="connsiteY11" fmla="*/ 721360 h 11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99280" h="1137920">
                  <a:moveTo>
                    <a:pt x="4399280" y="0"/>
                  </a:moveTo>
                  <a:cubicBezTo>
                    <a:pt x="4358640" y="45720"/>
                    <a:pt x="4325127" y="98947"/>
                    <a:pt x="4277360" y="137160"/>
                  </a:cubicBezTo>
                  <a:cubicBezTo>
                    <a:pt x="4122251" y="261247"/>
                    <a:pt x="4104578" y="281071"/>
                    <a:pt x="3876040" y="411480"/>
                  </a:cubicBezTo>
                  <a:cubicBezTo>
                    <a:pt x="3679307" y="523740"/>
                    <a:pt x="3491204" y="659056"/>
                    <a:pt x="3276600" y="731520"/>
                  </a:cubicBezTo>
                  <a:cubicBezTo>
                    <a:pt x="3042442" y="810586"/>
                    <a:pt x="2691343" y="934888"/>
                    <a:pt x="2453640" y="990600"/>
                  </a:cubicBezTo>
                  <a:cubicBezTo>
                    <a:pt x="2166517" y="1057894"/>
                    <a:pt x="1895058" y="1100307"/>
                    <a:pt x="1605280" y="1127760"/>
                  </a:cubicBezTo>
                  <a:cubicBezTo>
                    <a:pt x="1546181" y="1133359"/>
                    <a:pt x="1486747" y="1134533"/>
                    <a:pt x="1427480" y="1137920"/>
                  </a:cubicBezTo>
                  <a:cubicBezTo>
                    <a:pt x="1051454" y="1118881"/>
                    <a:pt x="1003748" y="1130390"/>
                    <a:pt x="635000" y="1056640"/>
                  </a:cubicBezTo>
                  <a:cubicBezTo>
                    <a:pt x="569312" y="1043502"/>
                    <a:pt x="504646" y="1024381"/>
                    <a:pt x="441960" y="1000760"/>
                  </a:cubicBezTo>
                  <a:cubicBezTo>
                    <a:pt x="217188" y="916063"/>
                    <a:pt x="341668" y="934882"/>
                    <a:pt x="121920" y="812800"/>
                  </a:cubicBezTo>
                  <a:cubicBezTo>
                    <a:pt x="47699" y="771566"/>
                    <a:pt x="98479" y="804338"/>
                    <a:pt x="20320" y="736600"/>
                  </a:cubicBezTo>
                  <a:cubicBezTo>
                    <a:pt x="13922" y="731055"/>
                    <a:pt x="0" y="721360"/>
                    <a:pt x="0" y="72136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3F77C7-4C8D-241B-A1E7-BB5B3C92C07F}"/>
                </a:ext>
              </a:extLst>
            </p:cNvPr>
            <p:cNvSpPr/>
            <p:nvPr/>
          </p:nvSpPr>
          <p:spPr>
            <a:xfrm>
              <a:off x="2331720" y="3896319"/>
              <a:ext cx="4140200" cy="965241"/>
            </a:xfrm>
            <a:custGeom>
              <a:avLst/>
              <a:gdLst>
                <a:gd name="connsiteX0" fmla="*/ 4140200 w 4140200"/>
                <a:gd name="connsiteY0" fmla="*/ 396281 h 965241"/>
                <a:gd name="connsiteX1" fmla="*/ 4069080 w 4140200"/>
                <a:gd name="connsiteY1" fmla="*/ 436921 h 965241"/>
                <a:gd name="connsiteX2" fmla="*/ 3886200 w 4140200"/>
                <a:gd name="connsiteY2" fmla="*/ 553761 h 965241"/>
                <a:gd name="connsiteX3" fmla="*/ 3362960 w 4140200"/>
                <a:gd name="connsiteY3" fmla="*/ 792521 h 965241"/>
                <a:gd name="connsiteX4" fmla="*/ 3012440 w 4140200"/>
                <a:gd name="connsiteY4" fmla="*/ 894121 h 965241"/>
                <a:gd name="connsiteX5" fmla="*/ 2270760 w 4140200"/>
                <a:gd name="connsiteY5" fmla="*/ 965241 h 965241"/>
                <a:gd name="connsiteX6" fmla="*/ 1615440 w 4140200"/>
                <a:gd name="connsiteY6" fmla="*/ 914441 h 965241"/>
                <a:gd name="connsiteX7" fmla="*/ 746760 w 4140200"/>
                <a:gd name="connsiteY7" fmla="*/ 609641 h 965241"/>
                <a:gd name="connsiteX8" fmla="*/ 391160 w 4140200"/>
                <a:gd name="connsiteY8" fmla="*/ 335321 h 965241"/>
                <a:gd name="connsiteX9" fmla="*/ 274320 w 4140200"/>
                <a:gd name="connsiteY9" fmla="*/ 238801 h 965241"/>
                <a:gd name="connsiteX10" fmla="*/ 187960 w 4140200"/>
                <a:gd name="connsiteY10" fmla="*/ 167681 h 965241"/>
                <a:gd name="connsiteX11" fmla="*/ 132080 w 4140200"/>
                <a:gd name="connsiteY11" fmla="*/ 111801 h 965241"/>
                <a:gd name="connsiteX12" fmla="*/ 10160 w 4140200"/>
                <a:gd name="connsiteY12" fmla="*/ 15281 h 965241"/>
                <a:gd name="connsiteX13" fmla="*/ 0 w 4140200"/>
                <a:gd name="connsiteY13" fmla="*/ 41 h 96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40200" h="965241">
                  <a:moveTo>
                    <a:pt x="4140200" y="396281"/>
                  </a:moveTo>
                  <a:cubicBezTo>
                    <a:pt x="4116493" y="409828"/>
                    <a:pt x="4092286" y="422533"/>
                    <a:pt x="4069080" y="436921"/>
                  </a:cubicBezTo>
                  <a:cubicBezTo>
                    <a:pt x="4007599" y="475039"/>
                    <a:pt x="3949190" y="518190"/>
                    <a:pt x="3886200" y="553761"/>
                  </a:cubicBezTo>
                  <a:cubicBezTo>
                    <a:pt x="3732056" y="640807"/>
                    <a:pt x="3529853" y="735533"/>
                    <a:pt x="3362960" y="792521"/>
                  </a:cubicBezTo>
                  <a:cubicBezTo>
                    <a:pt x="3247837" y="831831"/>
                    <a:pt x="3131572" y="869500"/>
                    <a:pt x="3012440" y="894121"/>
                  </a:cubicBezTo>
                  <a:cubicBezTo>
                    <a:pt x="2721643" y="954219"/>
                    <a:pt x="2556255" y="952064"/>
                    <a:pt x="2270760" y="965241"/>
                  </a:cubicBezTo>
                  <a:cubicBezTo>
                    <a:pt x="2052320" y="948308"/>
                    <a:pt x="1830558" y="955998"/>
                    <a:pt x="1615440" y="914441"/>
                  </a:cubicBezTo>
                  <a:cubicBezTo>
                    <a:pt x="1280834" y="849801"/>
                    <a:pt x="1020575" y="770453"/>
                    <a:pt x="746760" y="609641"/>
                  </a:cubicBezTo>
                  <a:cubicBezTo>
                    <a:pt x="597944" y="522241"/>
                    <a:pt x="535323" y="455457"/>
                    <a:pt x="391160" y="335321"/>
                  </a:cubicBezTo>
                  <a:lnTo>
                    <a:pt x="274320" y="238801"/>
                  </a:lnTo>
                  <a:cubicBezTo>
                    <a:pt x="245554" y="215069"/>
                    <a:pt x="214329" y="194050"/>
                    <a:pt x="187960" y="167681"/>
                  </a:cubicBezTo>
                  <a:cubicBezTo>
                    <a:pt x="169333" y="149054"/>
                    <a:pt x="152080" y="128944"/>
                    <a:pt x="132080" y="111801"/>
                  </a:cubicBezTo>
                  <a:cubicBezTo>
                    <a:pt x="92725" y="78068"/>
                    <a:pt x="10160" y="15281"/>
                    <a:pt x="10160" y="15281"/>
                  </a:cubicBezTo>
                  <a:cubicBezTo>
                    <a:pt x="4545" y="-1565"/>
                    <a:pt x="10435" y="41"/>
                    <a:pt x="0" y="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87B8F8-7480-4C25-7AB2-43CAA3C20395}"/>
                </a:ext>
              </a:extLst>
            </p:cNvPr>
            <p:cNvSpPr/>
            <p:nvPr/>
          </p:nvSpPr>
          <p:spPr>
            <a:xfrm>
              <a:off x="2336800" y="3679117"/>
              <a:ext cx="4124960" cy="852243"/>
            </a:xfrm>
            <a:custGeom>
              <a:avLst/>
              <a:gdLst>
                <a:gd name="connsiteX0" fmla="*/ 4124960 w 4124960"/>
                <a:gd name="connsiteY0" fmla="*/ 852243 h 852243"/>
                <a:gd name="connsiteX1" fmla="*/ 3947160 w 4124960"/>
                <a:gd name="connsiteY1" fmla="*/ 750643 h 852243"/>
                <a:gd name="connsiteX2" fmla="*/ 3688080 w 4124960"/>
                <a:gd name="connsiteY2" fmla="*/ 643963 h 852243"/>
                <a:gd name="connsiteX3" fmla="*/ 3510280 w 4124960"/>
                <a:gd name="connsiteY3" fmla="*/ 572843 h 852243"/>
                <a:gd name="connsiteX4" fmla="*/ 2443480 w 4124960"/>
                <a:gd name="connsiteY4" fmla="*/ 278203 h 852243"/>
                <a:gd name="connsiteX5" fmla="*/ 1960880 w 4124960"/>
                <a:gd name="connsiteY5" fmla="*/ 166443 h 852243"/>
                <a:gd name="connsiteX6" fmla="*/ 1640840 w 4124960"/>
                <a:gd name="connsiteY6" fmla="*/ 110563 h 852243"/>
                <a:gd name="connsiteX7" fmla="*/ 868680 w 4124960"/>
                <a:gd name="connsiteY7" fmla="*/ 14043 h 852243"/>
                <a:gd name="connsiteX8" fmla="*/ 0 w 4124960"/>
                <a:gd name="connsiteY8" fmla="*/ 3883 h 852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4960" h="852243">
                  <a:moveTo>
                    <a:pt x="4124960" y="852243"/>
                  </a:moveTo>
                  <a:cubicBezTo>
                    <a:pt x="4010805" y="806581"/>
                    <a:pt x="4135515" y="860152"/>
                    <a:pt x="3947160" y="750643"/>
                  </a:cubicBezTo>
                  <a:cubicBezTo>
                    <a:pt x="3850918" y="694688"/>
                    <a:pt x="3803330" y="688029"/>
                    <a:pt x="3688080" y="643963"/>
                  </a:cubicBezTo>
                  <a:cubicBezTo>
                    <a:pt x="3628457" y="621166"/>
                    <a:pt x="3571237" y="591784"/>
                    <a:pt x="3510280" y="572843"/>
                  </a:cubicBezTo>
                  <a:cubicBezTo>
                    <a:pt x="3118391" y="451070"/>
                    <a:pt x="2821396" y="368625"/>
                    <a:pt x="2443480" y="278203"/>
                  </a:cubicBezTo>
                  <a:cubicBezTo>
                    <a:pt x="2282889" y="239779"/>
                    <a:pt x="2123543" y="194844"/>
                    <a:pt x="1960880" y="166443"/>
                  </a:cubicBezTo>
                  <a:cubicBezTo>
                    <a:pt x="1854200" y="147816"/>
                    <a:pt x="1747917" y="126749"/>
                    <a:pt x="1640840" y="110563"/>
                  </a:cubicBezTo>
                  <a:cubicBezTo>
                    <a:pt x="1342705" y="65496"/>
                    <a:pt x="1143880" y="35487"/>
                    <a:pt x="868680" y="14043"/>
                  </a:cubicBezTo>
                  <a:cubicBezTo>
                    <a:pt x="563468" y="-9740"/>
                    <a:pt x="355029" y="3883"/>
                    <a:pt x="0" y="388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E12D26F-D296-E8BF-D87B-3D2086E8E4E6}"/>
                </a:ext>
              </a:extLst>
            </p:cNvPr>
            <p:cNvSpPr/>
            <p:nvPr/>
          </p:nvSpPr>
          <p:spPr>
            <a:xfrm>
              <a:off x="2303362" y="3476717"/>
              <a:ext cx="4139132" cy="381286"/>
            </a:xfrm>
            <a:custGeom>
              <a:avLst/>
              <a:gdLst>
                <a:gd name="connsiteX0" fmla="*/ 4126375 w 4126375"/>
                <a:gd name="connsiteY0" fmla="*/ 377653 h 377653"/>
                <a:gd name="connsiteX1" fmla="*/ 3802284 w 4126375"/>
                <a:gd name="connsiteY1" fmla="*/ 261906 h 377653"/>
                <a:gd name="connsiteX2" fmla="*/ 3518704 w 4126375"/>
                <a:gd name="connsiteY2" fmla="*/ 192458 h 377653"/>
                <a:gd name="connsiteX3" fmla="*/ 2673752 w 4126375"/>
                <a:gd name="connsiteY3" fmla="*/ 117222 h 377653"/>
                <a:gd name="connsiteX4" fmla="*/ 2123954 w 4126375"/>
                <a:gd name="connsiteY4" fmla="*/ 59349 h 377653"/>
                <a:gd name="connsiteX5" fmla="*/ 1122744 w 4126375"/>
                <a:gd name="connsiteY5" fmla="*/ 18837 h 377653"/>
                <a:gd name="connsiteX6" fmla="*/ 0 w 4126375"/>
                <a:gd name="connsiteY6" fmla="*/ 1475 h 377653"/>
                <a:gd name="connsiteX0" fmla="*/ 4126375 w 4126375"/>
                <a:gd name="connsiteY0" fmla="*/ 377653 h 377653"/>
                <a:gd name="connsiteX1" fmla="*/ 3802284 w 4126375"/>
                <a:gd name="connsiteY1" fmla="*/ 261906 h 377653"/>
                <a:gd name="connsiteX2" fmla="*/ 3518704 w 4126375"/>
                <a:gd name="connsiteY2" fmla="*/ 192458 h 377653"/>
                <a:gd name="connsiteX3" fmla="*/ 2673752 w 4126375"/>
                <a:gd name="connsiteY3" fmla="*/ 117222 h 377653"/>
                <a:gd name="connsiteX4" fmla="*/ 1122744 w 4126375"/>
                <a:gd name="connsiteY4" fmla="*/ 18837 h 377653"/>
                <a:gd name="connsiteX5" fmla="*/ 0 w 4126375"/>
                <a:gd name="connsiteY5" fmla="*/ 1475 h 377653"/>
                <a:gd name="connsiteX0" fmla="*/ 4126375 w 4126375"/>
                <a:gd name="connsiteY0" fmla="*/ 377653 h 377653"/>
                <a:gd name="connsiteX1" fmla="*/ 3802284 w 4126375"/>
                <a:gd name="connsiteY1" fmla="*/ 261906 h 377653"/>
                <a:gd name="connsiteX2" fmla="*/ 3518704 w 4126375"/>
                <a:gd name="connsiteY2" fmla="*/ 192458 h 377653"/>
                <a:gd name="connsiteX3" fmla="*/ 1122744 w 4126375"/>
                <a:gd name="connsiteY3" fmla="*/ 18837 h 377653"/>
                <a:gd name="connsiteX4" fmla="*/ 0 w 4126375"/>
                <a:gd name="connsiteY4" fmla="*/ 1475 h 377653"/>
                <a:gd name="connsiteX0" fmla="*/ 4126375 w 4126375"/>
                <a:gd name="connsiteY0" fmla="*/ 377653 h 377653"/>
                <a:gd name="connsiteX1" fmla="*/ 3802284 w 4126375"/>
                <a:gd name="connsiteY1" fmla="*/ 261906 h 377653"/>
                <a:gd name="connsiteX2" fmla="*/ 1122744 w 4126375"/>
                <a:gd name="connsiteY2" fmla="*/ 18837 h 377653"/>
                <a:gd name="connsiteX3" fmla="*/ 0 w 4126375"/>
                <a:gd name="connsiteY3" fmla="*/ 1475 h 377653"/>
                <a:gd name="connsiteX0" fmla="*/ 3802284 w 3802284"/>
                <a:gd name="connsiteY0" fmla="*/ 261906 h 261906"/>
                <a:gd name="connsiteX1" fmla="*/ 1122744 w 3802284"/>
                <a:gd name="connsiteY1" fmla="*/ 18837 h 261906"/>
                <a:gd name="connsiteX2" fmla="*/ 0 w 3802284"/>
                <a:gd name="connsiteY2" fmla="*/ 1475 h 261906"/>
                <a:gd name="connsiteX0" fmla="*/ 4107257 w 4107257"/>
                <a:gd name="connsiteY0" fmla="*/ 381286 h 381286"/>
                <a:gd name="connsiteX1" fmla="*/ 1122744 w 4107257"/>
                <a:gd name="connsiteY1" fmla="*/ 18837 h 381286"/>
                <a:gd name="connsiteX2" fmla="*/ 0 w 4107257"/>
                <a:gd name="connsiteY2" fmla="*/ 1475 h 3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257" h="381286">
                  <a:moveTo>
                    <a:pt x="4107257" y="381286"/>
                  </a:moveTo>
                  <a:cubicBezTo>
                    <a:pt x="3606652" y="321483"/>
                    <a:pt x="1756458" y="62242"/>
                    <a:pt x="1122744" y="18837"/>
                  </a:cubicBezTo>
                  <a:cubicBezTo>
                    <a:pt x="379946" y="-7504"/>
                    <a:pt x="946768" y="1475"/>
                    <a:pt x="0" y="147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A8D7AEE-15CE-8A35-5FDA-0EC789732935}"/>
              </a:ext>
            </a:extLst>
          </p:cNvPr>
          <p:cNvSpPr txBox="1"/>
          <p:nvPr/>
        </p:nvSpPr>
        <p:spPr>
          <a:xfrm>
            <a:off x="724624" y="5971166"/>
            <a:ext cx="48753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SDK with </a:t>
            </a:r>
            <a:r>
              <a:rPr lang="en-US" sz="2400" b="1" dirty="0">
                <a:solidFill>
                  <a:srgbClr val="FF0000"/>
                </a:solidFill>
              </a:rPr>
              <a:t>500+ </a:t>
            </a:r>
            <a:r>
              <a:rPr lang="en-US" sz="2400" dirty="0" err="1"/>
              <a:t>MicroC</a:t>
            </a:r>
            <a:r>
              <a:rPr lang="en-US" sz="2400" dirty="0"/>
              <a:t> lib functions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0F670A-EBF1-A5BA-D518-38FC9B5F9E74}"/>
              </a:ext>
            </a:extLst>
          </p:cNvPr>
          <p:cNvGrpSpPr/>
          <p:nvPr/>
        </p:nvGrpSpPr>
        <p:grpSpPr>
          <a:xfrm>
            <a:off x="1234216" y="5063556"/>
            <a:ext cx="3570662" cy="1040101"/>
            <a:chOff x="1234216" y="5063556"/>
            <a:chExt cx="3570662" cy="1040101"/>
          </a:xfrm>
        </p:grpSpPr>
        <p:sp>
          <p:nvSpPr>
            <p:cNvPr id="1170" name="TextBox 1169">
              <a:extLst>
                <a:ext uri="{FF2B5EF4-FFF2-40B4-BE49-F238E27FC236}">
                  <a16:creationId xmlns:a16="http://schemas.microsoft.com/office/drawing/2014/main" id="{A1E22E8A-5D3D-22DA-1F0B-5C5737420FFC}"/>
                </a:ext>
              </a:extLst>
            </p:cNvPr>
            <p:cNvSpPr txBox="1"/>
            <p:nvPr/>
          </p:nvSpPr>
          <p:spPr>
            <a:xfrm>
              <a:off x="2409942" y="5404214"/>
              <a:ext cx="2394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Agilio</a:t>
              </a:r>
              <a:r>
                <a:rPr lang="en-US" sz="2400" b="1" dirty="0"/>
                <a:t> NIC</a:t>
              </a:r>
            </a:p>
          </p:txBody>
        </p:sp>
        <p:pic>
          <p:nvPicPr>
            <p:cNvPr id="1171" name="Picture 6" descr="SMART NIC, Agilio, ISA-4000-10-2-2 | CODICO.com">
              <a:extLst>
                <a:ext uri="{FF2B5EF4-FFF2-40B4-BE49-F238E27FC236}">
                  <a16:creationId xmlns:a16="http://schemas.microsoft.com/office/drawing/2014/main" id="{7D950178-BEFA-EE3B-F75B-BA9DFFEA0D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216" y="5063556"/>
              <a:ext cx="1561712" cy="104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83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" grpId="0"/>
      <p:bldP spid="5" grpId="0" animBg="1"/>
      <p:bldP spid="6" grpId="0" uiExpand="1" build="p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0D1A9-0B41-0401-E3E1-4FDC580B0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BC4B-CEAC-DE0F-6D6B-7DF175AF1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Barriers of SmartNIC Programming</a:t>
            </a:r>
            <a:br>
              <a:rPr lang="en-US" sz="3600" dirty="0"/>
            </a:br>
            <a:r>
              <a:rPr lang="en-US" sz="3600" dirty="0"/>
              <a:t>#1 Low level parallel programming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A0DC3B29-21EA-3E9E-2AD9-FE0AE658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E09F78-FA21-4141-1E89-FE0F1414C166}"/>
              </a:ext>
            </a:extLst>
          </p:cNvPr>
          <p:cNvGrpSpPr/>
          <p:nvPr/>
        </p:nvGrpSpPr>
        <p:grpSpPr>
          <a:xfrm>
            <a:off x="1461135" y="1921757"/>
            <a:ext cx="2932091" cy="3411937"/>
            <a:chOff x="4781845" y="2345872"/>
            <a:chExt cx="2455553" cy="296568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15C9CFF-B29C-3D12-496A-DB328BBAD9A0}"/>
                </a:ext>
              </a:extLst>
            </p:cNvPr>
            <p:cNvGrpSpPr/>
            <p:nvPr/>
          </p:nvGrpSpPr>
          <p:grpSpPr>
            <a:xfrm>
              <a:off x="5586640" y="2713130"/>
              <a:ext cx="1641893" cy="2181224"/>
              <a:chOff x="3290912" y="3480402"/>
              <a:chExt cx="1641893" cy="2181224"/>
            </a:xfrm>
          </p:grpSpPr>
          <p:sp>
            <p:nvSpPr>
              <p:cNvPr id="1122" name="Rectangle 1121">
                <a:extLst>
                  <a:ext uri="{FF2B5EF4-FFF2-40B4-BE49-F238E27FC236}">
                    <a16:creationId xmlns:a16="http://schemas.microsoft.com/office/drawing/2014/main" id="{CD6753FD-1C12-7691-B66F-1A97877C0E6F}"/>
                  </a:ext>
                </a:extLst>
              </p:cNvPr>
              <p:cNvSpPr/>
              <p:nvPr/>
            </p:nvSpPr>
            <p:spPr>
              <a:xfrm>
                <a:off x="3290912" y="348040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3" name="Rectangle 1122">
                <a:extLst>
                  <a:ext uri="{FF2B5EF4-FFF2-40B4-BE49-F238E27FC236}">
                    <a16:creationId xmlns:a16="http://schemas.microsoft.com/office/drawing/2014/main" id="{9A30938F-57B8-1303-0713-CF633B5A0849}"/>
                  </a:ext>
                </a:extLst>
              </p:cNvPr>
              <p:cNvSpPr/>
              <p:nvPr/>
            </p:nvSpPr>
            <p:spPr>
              <a:xfrm>
                <a:off x="3330124" y="353221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4" name="Rectangle 1123">
                <a:extLst>
                  <a:ext uri="{FF2B5EF4-FFF2-40B4-BE49-F238E27FC236}">
                    <a16:creationId xmlns:a16="http://schemas.microsoft.com/office/drawing/2014/main" id="{6A344943-E411-8C35-FBB7-79C9B863754D}"/>
                  </a:ext>
                </a:extLst>
              </p:cNvPr>
              <p:cNvSpPr/>
              <p:nvPr/>
            </p:nvSpPr>
            <p:spPr>
              <a:xfrm>
                <a:off x="3376946" y="3584034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5" name="Rectangle 1124">
                <a:extLst>
                  <a:ext uri="{FF2B5EF4-FFF2-40B4-BE49-F238E27FC236}">
                    <a16:creationId xmlns:a16="http://schemas.microsoft.com/office/drawing/2014/main" id="{871382D4-81B5-1279-59DD-998580110CF3}"/>
                  </a:ext>
                </a:extLst>
              </p:cNvPr>
              <p:cNvSpPr/>
              <p:nvPr/>
            </p:nvSpPr>
            <p:spPr>
              <a:xfrm>
                <a:off x="3436209" y="3639554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6" name="Rectangle 1125">
                <a:extLst>
                  <a:ext uri="{FF2B5EF4-FFF2-40B4-BE49-F238E27FC236}">
                    <a16:creationId xmlns:a16="http://schemas.microsoft.com/office/drawing/2014/main" id="{41A35BB1-2BD5-A4A1-A649-9333D5FC7639}"/>
                  </a:ext>
                </a:extLst>
              </p:cNvPr>
              <p:cNvSpPr/>
              <p:nvPr/>
            </p:nvSpPr>
            <p:spPr>
              <a:xfrm>
                <a:off x="3836201" y="348522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7" name="Rectangle 1126">
                <a:extLst>
                  <a:ext uri="{FF2B5EF4-FFF2-40B4-BE49-F238E27FC236}">
                    <a16:creationId xmlns:a16="http://schemas.microsoft.com/office/drawing/2014/main" id="{18CC180A-0E66-F32E-435D-960D29A4BAE9}"/>
                  </a:ext>
                </a:extLst>
              </p:cNvPr>
              <p:cNvSpPr/>
              <p:nvPr/>
            </p:nvSpPr>
            <p:spPr>
              <a:xfrm>
                <a:off x="3875413" y="353704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8" name="Rectangle 1127">
                <a:extLst>
                  <a:ext uri="{FF2B5EF4-FFF2-40B4-BE49-F238E27FC236}">
                    <a16:creationId xmlns:a16="http://schemas.microsoft.com/office/drawing/2014/main" id="{13E961DA-9EFD-2522-CCDE-3F99DBCB9AA4}"/>
                  </a:ext>
                </a:extLst>
              </p:cNvPr>
              <p:cNvSpPr/>
              <p:nvPr/>
            </p:nvSpPr>
            <p:spPr>
              <a:xfrm>
                <a:off x="3922235" y="358885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29" name="Rectangle 1128">
                <a:extLst>
                  <a:ext uri="{FF2B5EF4-FFF2-40B4-BE49-F238E27FC236}">
                    <a16:creationId xmlns:a16="http://schemas.microsoft.com/office/drawing/2014/main" id="{95A006AE-7B39-DFF4-5A61-D6815906CE06}"/>
                  </a:ext>
                </a:extLst>
              </p:cNvPr>
              <p:cNvSpPr/>
              <p:nvPr/>
            </p:nvSpPr>
            <p:spPr>
              <a:xfrm>
                <a:off x="3981498" y="364437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0" name="Rectangle 1129">
                <a:extLst>
                  <a:ext uri="{FF2B5EF4-FFF2-40B4-BE49-F238E27FC236}">
                    <a16:creationId xmlns:a16="http://schemas.microsoft.com/office/drawing/2014/main" id="{85AE80B5-C40D-755C-514C-91F1316C402D}"/>
                  </a:ext>
                </a:extLst>
              </p:cNvPr>
              <p:cNvSpPr/>
              <p:nvPr/>
            </p:nvSpPr>
            <p:spPr>
              <a:xfrm>
                <a:off x="4378049" y="3484466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1" name="Rectangle 1130">
                <a:extLst>
                  <a:ext uri="{FF2B5EF4-FFF2-40B4-BE49-F238E27FC236}">
                    <a16:creationId xmlns:a16="http://schemas.microsoft.com/office/drawing/2014/main" id="{DFA64C3B-32A9-C08E-BCA8-0B1BD889AD48}"/>
                  </a:ext>
                </a:extLst>
              </p:cNvPr>
              <p:cNvSpPr/>
              <p:nvPr/>
            </p:nvSpPr>
            <p:spPr>
              <a:xfrm>
                <a:off x="4417261" y="353628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2" name="Rectangle 1131">
                <a:extLst>
                  <a:ext uri="{FF2B5EF4-FFF2-40B4-BE49-F238E27FC236}">
                    <a16:creationId xmlns:a16="http://schemas.microsoft.com/office/drawing/2014/main" id="{5447042D-2F9D-86AB-6FEC-B6124B1901EB}"/>
                  </a:ext>
                </a:extLst>
              </p:cNvPr>
              <p:cNvSpPr/>
              <p:nvPr/>
            </p:nvSpPr>
            <p:spPr>
              <a:xfrm>
                <a:off x="4464083" y="358809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3" name="Rectangle 1132">
                <a:extLst>
                  <a:ext uri="{FF2B5EF4-FFF2-40B4-BE49-F238E27FC236}">
                    <a16:creationId xmlns:a16="http://schemas.microsoft.com/office/drawing/2014/main" id="{9973C43F-6C96-5D74-BAEF-9D7E377F440D}"/>
                  </a:ext>
                </a:extLst>
              </p:cNvPr>
              <p:cNvSpPr/>
              <p:nvPr/>
            </p:nvSpPr>
            <p:spPr>
              <a:xfrm>
                <a:off x="4523346" y="364361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4" name="Rectangle 1133">
                <a:extLst>
                  <a:ext uri="{FF2B5EF4-FFF2-40B4-BE49-F238E27FC236}">
                    <a16:creationId xmlns:a16="http://schemas.microsoft.com/office/drawing/2014/main" id="{A6A1D348-9872-9515-68FD-F5907236AFEF}"/>
                  </a:ext>
                </a:extLst>
              </p:cNvPr>
              <p:cNvSpPr/>
              <p:nvPr/>
            </p:nvSpPr>
            <p:spPr>
              <a:xfrm>
                <a:off x="3311221" y="403953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5" name="Rectangle 1134">
                <a:extLst>
                  <a:ext uri="{FF2B5EF4-FFF2-40B4-BE49-F238E27FC236}">
                    <a16:creationId xmlns:a16="http://schemas.microsoft.com/office/drawing/2014/main" id="{4519B3BC-0860-5406-BAD1-7B637B9FD6D7}"/>
                  </a:ext>
                </a:extLst>
              </p:cNvPr>
              <p:cNvSpPr/>
              <p:nvPr/>
            </p:nvSpPr>
            <p:spPr>
              <a:xfrm>
                <a:off x="3350433" y="409134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6" name="Rectangle 1135">
                <a:extLst>
                  <a:ext uri="{FF2B5EF4-FFF2-40B4-BE49-F238E27FC236}">
                    <a16:creationId xmlns:a16="http://schemas.microsoft.com/office/drawing/2014/main" id="{D787B8E0-E80A-7A7F-4C10-A64C1AE04342}"/>
                  </a:ext>
                </a:extLst>
              </p:cNvPr>
              <p:cNvSpPr/>
              <p:nvPr/>
            </p:nvSpPr>
            <p:spPr>
              <a:xfrm>
                <a:off x="3397255" y="414316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7" name="Rectangle 1136">
                <a:extLst>
                  <a:ext uri="{FF2B5EF4-FFF2-40B4-BE49-F238E27FC236}">
                    <a16:creationId xmlns:a16="http://schemas.microsoft.com/office/drawing/2014/main" id="{42BB8AF1-214F-F1DE-B8BA-A2110482B2BA}"/>
                  </a:ext>
                </a:extLst>
              </p:cNvPr>
              <p:cNvSpPr/>
              <p:nvPr/>
            </p:nvSpPr>
            <p:spPr>
              <a:xfrm>
                <a:off x="3456518" y="419868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8" name="Rectangle 1137">
                <a:extLst>
                  <a:ext uri="{FF2B5EF4-FFF2-40B4-BE49-F238E27FC236}">
                    <a16:creationId xmlns:a16="http://schemas.microsoft.com/office/drawing/2014/main" id="{C4BB200C-0BF2-B7E4-3A57-10139CB6436F}"/>
                  </a:ext>
                </a:extLst>
              </p:cNvPr>
              <p:cNvSpPr/>
              <p:nvPr/>
            </p:nvSpPr>
            <p:spPr>
              <a:xfrm>
                <a:off x="3856510" y="404435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39" name="Rectangle 1138">
                <a:extLst>
                  <a:ext uri="{FF2B5EF4-FFF2-40B4-BE49-F238E27FC236}">
                    <a16:creationId xmlns:a16="http://schemas.microsoft.com/office/drawing/2014/main" id="{F248C8FF-7E7B-5E6F-3551-F9C4BB5A9F8F}"/>
                  </a:ext>
                </a:extLst>
              </p:cNvPr>
              <p:cNvSpPr/>
              <p:nvPr/>
            </p:nvSpPr>
            <p:spPr>
              <a:xfrm>
                <a:off x="3895722" y="4096174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0" name="Rectangle 1139">
                <a:extLst>
                  <a:ext uri="{FF2B5EF4-FFF2-40B4-BE49-F238E27FC236}">
                    <a16:creationId xmlns:a16="http://schemas.microsoft.com/office/drawing/2014/main" id="{D6FC393D-024F-9EB9-CD57-6FA9FDA36DA9}"/>
                  </a:ext>
                </a:extLst>
              </p:cNvPr>
              <p:cNvSpPr/>
              <p:nvPr/>
            </p:nvSpPr>
            <p:spPr>
              <a:xfrm>
                <a:off x="3942544" y="4147990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1" name="Rectangle 1140">
                <a:extLst>
                  <a:ext uri="{FF2B5EF4-FFF2-40B4-BE49-F238E27FC236}">
                    <a16:creationId xmlns:a16="http://schemas.microsoft.com/office/drawing/2014/main" id="{DA7C2B3D-8621-86C3-31B6-A04BE13FCD32}"/>
                  </a:ext>
                </a:extLst>
              </p:cNvPr>
              <p:cNvSpPr/>
              <p:nvPr/>
            </p:nvSpPr>
            <p:spPr>
              <a:xfrm>
                <a:off x="4001807" y="4203510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2" name="Rectangle 1141">
                <a:extLst>
                  <a:ext uri="{FF2B5EF4-FFF2-40B4-BE49-F238E27FC236}">
                    <a16:creationId xmlns:a16="http://schemas.microsoft.com/office/drawing/2014/main" id="{67882FEE-1AEA-9A78-3B58-E8941D506AB0}"/>
                  </a:ext>
                </a:extLst>
              </p:cNvPr>
              <p:cNvSpPr/>
              <p:nvPr/>
            </p:nvSpPr>
            <p:spPr>
              <a:xfrm>
                <a:off x="4398358" y="404359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3" name="Rectangle 1142">
                <a:extLst>
                  <a:ext uri="{FF2B5EF4-FFF2-40B4-BE49-F238E27FC236}">
                    <a16:creationId xmlns:a16="http://schemas.microsoft.com/office/drawing/2014/main" id="{23B9FDAC-4FEC-BABC-66B8-86B88F8B3135}"/>
                  </a:ext>
                </a:extLst>
              </p:cNvPr>
              <p:cNvSpPr/>
              <p:nvPr/>
            </p:nvSpPr>
            <p:spPr>
              <a:xfrm>
                <a:off x="4437570" y="409541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4" name="Rectangle 1143">
                <a:extLst>
                  <a:ext uri="{FF2B5EF4-FFF2-40B4-BE49-F238E27FC236}">
                    <a16:creationId xmlns:a16="http://schemas.microsoft.com/office/drawing/2014/main" id="{48172D44-4B18-F5A5-99C3-F9C86D4E6DDA}"/>
                  </a:ext>
                </a:extLst>
              </p:cNvPr>
              <p:cNvSpPr/>
              <p:nvPr/>
            </p:nvSpPr>
            <p:spPr>
              <a:xfrm>
                <a:off x="4484392" y="414722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5" name="Rectangle 1144">
                <a:extLst>
                  <a:ext uri="{FF2B5EF4-FFF2-40B4-BE49-F238E27FC236}">
                    <a16:creationId xmlns:a16="http://schemas.microsoft.com/office/drawing/2014/main" id="{A2FF15DA-6C17-1ADF-FB4F-8EC9AE1FD3D4}"/>
                  </a:ext>
                </a:extLst>
              </p:cNvPr>
              <p:cNvSpPr/>
              <p:nvPr/>
            </p:nvSpPr>
            <p:spPr>
              <a:xfrm>
                <a:off x="4543655" y="420274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6" name="Rectangle 1145">
                <a:extLst>
                  <a:ext uri="{FF2B5EF4-FFF2-40B4-BE49-F238E27FC236}">
                    <a16:creationId xmlns:a16="http://schemas.microsoft.com/office/drawing/2014/main" id="{46D0DD40-D25D-5F28-9A7E-03075498FF71}"/>
                  </a:ext>
                </a:extLst>
              </p:cNvPr>
              <p:cNvSpPr/>
              <p:nvPr/>
            </p:nvSpPr>
            <p:spPr>
              <a:xfrm>
                <a:off x="3324129" y="458977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7" name="Rectangle 1146">
                <a:extLst>
                  <a:ext uri="{FF2B5EF4-FFF2-40B4-BE49-F238E27FC236}">
                    <a16:creationId xmlns:a16="http://schemas.microsoft.com/office/drawing/2014/main" id="{ACDECFF6-487B-FD2B-831B-6F50D198EB8E}"/>
                  </a:ext>
                </a:extLst>
              </p:cNvPr>
              <p:cNvSpPr/>
              <p:nvPr/>
            </p:nvSpPr>
            <p:spPr>
              <a:xfrm>
                <a:off x="3363341" y="464159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36BFC074-5B2F-C279-8BFC-58ACA66220BF}"/>
                  </a:ext>
                </a:extLst>
              </p:cNvPr>
              <p:cNvSpPr/>
              <p:nvPr/>
            </p:nvSpPr>
            <p:spPr>
              <a:xfrm>
                <a:off x="3410163" y="469340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49" name="Rectangle 1148">
                <a:extLst>
                  <a:ext uri="{FF2B5EF4-FFF2-40B4-BE49-F238E27FC236}">
                    <a16:creationId xmlns:a16="http://schemas.microsoft.com/office/drawing/2014/main" id="{57AB3DED-176B-B05C-1B46-18F5958318FD}"/>
                  </a:ext>
                </a:extLst>
              </p:cNvPr>
              <p:cNvSpPr/>
              <p:nvPr/>
            </p:nvSpPr>
            <p:spPr>
              <a:xfrm>
                <a:off x="3469426" y="474892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0" name="Rectangle 1149">
                <a:extLst>
                  <a:ext uri="{FF2B5EF4-FFF2-40B4-BE49-F238E27FC236}">
                    <a16:creationId xmlns:a16="http://schemas.microsoft.com/office/drawing/2014/main" id="{5482C03D-6B16-2A60-2FF7-B9ED314DA0C8}"/>
                  </a:ext>
                </a:extLst>
              </p:cNvPr>
              <p:cNvSpPr/>
              <p:nvPr/>
            </p:nvSpPr>
            <p:spPr>
              <a:xfrm>
                <a:off x="3869418" y="4594600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1" name="Rectangle 1150">
                <a:extLst>
                  <a:ext uri="{FF2B5EF4-FFF2-40B4-BE49-F238E27FC236}">
                    <a16:creationId xmlns:a16="http://schemas.microsoft.com/office/drawing/2014/main" id="{540A81F0-6767-E532-29D2-8661F7117886}"/>
                  </a:ext>
                </a:extLst>
              </p:cNvPr>
              <p:cNvSpPr/>
              <p:nvPr/>
            </p:nvSpPr>
            <p:spPr>
              <a:xfrm>
                <a:off x="3908630" y="4646416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2" name="Rectangle 1151">
                <a:extLst>
                  <a:ext uri="{FF2B5EF4-FFF2-40B4-BE49-F238E27FC236}">
                    <a16:creationId xmlns:a16="http://schemas.microsoft.com/office/drawing/2014/main" id="{3E13E5A0-315A-7A30-8481-DEC1FE592C51}"/>
                  </a:ext>
                </a:extLst>
              </p:cNvPr>
              <p:cNvSpPr/>
              <p:nvPr/>
            </p:nvSpPr>
            <p:spPr>
              <a:xfrm>
                <a:off x="3955452" y="469823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3" name="Rectangle 1152">
                <a:extLst>
                  <a:ext uri="{FF2B5EF4-FFF2-40B4-BE49-F238E27FC236}">
                    <a16:creationId xmlns:a16="http://schemas.microsoft.com/office/drawing/2014/main" id="{9CE62AA2-DC39-985F-C95C-E944E6A6122C}"/>
                  </a:ext>
                </a:extLst>
              </p:cNvPr>
              <p:cNvSpPr/>
              <p:nvPr/>
            </p:nvSpPr>
            <p:spPr>
              <a:xfrm>
                <a:off x="4014715" y="475375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4" name="Rectangle 1153">
                <a:extLst>
                  <a:ext uri="{FF2B5EF4-FFF2-40B4-BE49-F238E27FC236}">
                    <a16:creationId xmlns:a16="http://schemas.microsoft.com/office/drawing/2014/main" id="{4898CC8C-7ED9-69CF-62A8-B9E01027E625}"/>
                  </a:ext>
                </a:extLst>
              </p:cNvPr>
              <p:cNvSpPr/>
              <p:nvPr/>
            </p:nvSpPr>
            <p:spPr>
              <a:xfrm>
                <a:off x="4411266" y="459383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5" name="Rectangle 1154">
                <a:extLst>
                  <a:ext uri="{FF2B5EF4-FFF2-40B4-BE49-F238E27FC236}">
                    <a16:creationId xmlns:a16="http://schemas.microsoft.com/office/drawing/2014/main" id="{C4E83574-AEED-1FB2-8514-0666FDE5AE22}"/>
                  </a:ext>
                </a:extLst>
              </p:cNvPr>
              <p:cNvSpPr/>
              <p:nvPr/>
            </p:nvSpPr>
            <p:spPr>
              <a:xfrm>
                <a:off x="4450478" y="464565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6" name="Rectangle 1155">
                <a:extLst>
                  <a:ext uri="{FF2B5EF4-FFF2-40B4-BE49-F238E27FC236}">
                    <a16:creationId xmlns:a16="http://schemas.microsoft.com/office/drawing/2014/main" id="{A3B421A5-FB18-22A4-EE5C-012B77616D71}"/>
                  </a:ext>
                </a:extLst>
              </p:cNvPr>
              <p:cNvSpPr/>
              <p:nvPr/>
            </p:nvSpPr>
            <p:spPr>
              <a:xfrm>
                <a:off x="4497300" y="469747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7" name="Rectangle 1156">
                <a:extLst>
                  <a:ext uri="{FF2B5EF4-FFF2-40B4-BE49-F238E27FC236}">
                    <a16:creationId xmlns:a16="http://schemas.microsoft.com/office/drawing/2014/main" id="{63B46FED-1619-5951-CF06-295244B25F4C}"/>
                  </a:ext>
                </a:extLst>
              </p:cNvPr>
              <p:cNvSpPr/>
              <p:nvPr/>
            </p:nvSpPr>
            <p:spPr>
              <a:xfrm>
                <a:off x="4556563" y="475299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8" name="Rectangle 1157">
                <a:extLst>
                  <a:ext uri="{FF2B5EF4-FFF2-40B4-BE49-F238E27FC236}">
                    <a16:creationId xmlns:a16="http://schemas.microsoft.com/office/drawing/2014/main" id="{FEF788DC-FF04-C806-0E7D-185BB21C47F7}"/>
                  </a:ext>
                </a:extLst>
              </p:cNvPr>
              <p:cNvSpPr/>
              <p:nvPr/>
            </p:nvSpPr>
            <p:spPr>
              <a:xfrm>
                <a:off x="3324129" y="514408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59" name="Rectangle 1158">
                <a:extLst>
                  <a:ext uri="{FF2B5EF4-FFF2-40B4-BE49-F238E27FC236}">
                    <a16:creationId xmlns:a16="http://schemas.microsoft.com/office/drawing/2014/main" id="{EE444ED3-EBDB-0002-CCD1-FAF3E14214A3}"/>
                  </a:ext>
                </a:extLst>
              </p:cNvPr>
              <p:cNvSpPr/>
              <p:nvPr/>
            </p:nvSpPr>
            <p:spPr>
              <a:xfrm>
                <a:off x="3363341" y="519589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0" name="Rectangle 1159">
                <a:extLst>
                  <a:ext uri="{FF2B5EF4-FFF2-40B4-BE49-F238E27FC236}">
                    <a16:creationId xmlns:a16="http://schemas.microsoft.com/office/drawing/2014/main" id="{61D085A5-4946-0E06-499D-BC78C5E65AB0}"/>
                  </a:ext>
                </a:extLst>
              </p:cNvPr>
              <p:cNvSpPr/>
              <p:nvPr/>
            </p:nvSpPr>
            <p:spPr>
              <a:xfrm>
                <a:off x="3410163" y="524771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1" name="Rectangle 1160">
                <a:extLst>
                  <a:ext uri="{FF2B5EF4-FFF2-40B4-BE49-F238E27FC236}">
                    <a16:creationId xmlns:a16="http://schemas.microsoft.com/office/drawing/2014/main" id="{7D188A66-3D85-A8BF-57EB-1654B02FAE1F}"/>
                  </a:ext>
                </a:extLst>
              </p:cNvPr>
              <p:cNvSpPr/>
              <p:nvPr/>
            </p:nvSpPr>
            <p:spPr>
              <a:xfrm>
                <a:off x="3469426" y="530323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2" name="Rectangle 1161">
                <a:extLst>
                  <a:ext uri="{FF2B5EF4-FFF2-40B4-BE49-F238E27FC236}">
                    <a16:creationId xmlns:a16="http://schemas.microsoft.com/office/drawing/2014/main" id="{DDAEB821-B33E-7DF6-81F5-617583D1C497}"/>
                  </a:ext>
                </a:extLst>
              </p:cNvPr>
              <p:cNvSpPr/>
              <p:nvPr/>
            </p:nvSpPr>
            <p:spPr>
              <a:xfrm>
                <a:off x="3869418" y="5148906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3" name="Rectangle 1162">
                <a:extLst>
                  <a:ext uri="{FF2B5EF4-FFF2-40B4-BE49-F238E27FC236}">
                    <a16:creationId xmlns:a16="http://schemas.microsoft.com/office/drawing/2014/main" id="{CDBEEAAB-7DC1-4B78-A348-5873C62BF5D0}"/>
                  </a:ext>
                </a:extLst>
              </p:cNvPr>
              <p:cNvSpPr/>
              <p:nvPr/>
            </p:nvSpPr>
            <p:spPr>
              <a:xfrm>
                <a:off x="3908630" y="520072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4" name="Rectangle 1163">
                <a:extLst>
                  <a:ext uri="{FF2B5EF4-FFF2-40B4-BE49-F238E27FC236}">
                    <a16:creationId xmlns:a16="http://schemas.microsoft.com/office/drawing/2014/main" id="{749788FA-7CC8-7DD5-2B62-8B4F53749CDE}"/>
                  </a:ext>
                </a:extLst>
              </p:cNvPr>
              <p:cNvSpPr/>
              <p:nvPr/>
            </p:nvSpPr>
            <p:spPr>
              <a:xfrm>
                <a:off x="3955452" y="525253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5" name="Rectangle 1164">
                <a:extLst>
                  <a:ext uri="{FF2B5EF4-FFF2-40B4-BE49-F238E27FC236}">
                    <a16:creationId xmlns:a16="http://schemas.microsoft.com/office/drawing/2014/main" id="{FB3157C5-31E6-0D0E-7259-7F91B220A2E5}"/>
                  </a:ext>
                </a:extLst>
              </p:cNvPr>
              <p:cNvSpPr/>
              <p:nvPr/>
            </p:nvSpPr>
            <p:spPr>
              <a:xfrm>
                <a:off x="4014715" y="530805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6" name="Rectangle 1165">
                <a:extLst>
                  <a:ext uri="{FF2B5EF4-FFF2-40B4-BE49-F238E27FC236}">
                    <a16:creationId xmlns:a16="http://schemas.microsoft.com/office/drawing/2014/main" id="{49561303-D075-0229-C984-4EFE82992B26}"/>
                  </a:ext>
                </a:extLst>
              </p:cNvPr>
              <p:cNvSpPr/>
              <p:nvPr/>
            </p:nvSpPr>
            <p:spPr>
              <a:xfrm>
                <a:off x="4411266" y="514814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7" name="Rectangle 1166">
                <a:extLst>
                  <a:ext uri="{FF2B5EF4-FFF2-40B4-BE49-F238E27FC236}">
                    <a16:creationId xmlns:a16="http://schemas.microsoft.com/office/drawing/2014/main" id="{96E6E617-993D-B758-0A44-3BB72EE54393}"/>
                  </a:ext>
                </a:extLst>
              </p:cNvPr>
              <p:cNvSpPr/>
              <p:nvPr/>
            </p:nvSpPr>
            <p:spPr>
              <a:xfrm>
                <a:off x="4450478" y="519996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8" name="Rectangle 1167">
                <a:extLst>
                  <a:ext uri="{FF2B5EF4-FFF2-40B4-BE49-F238E27FC236}">
                    <a16:creationId xmlns:a16="http://schemas.microsoft.com/office/drawing/2014/main" id="{50D98875-0231-935C-D688-C309AC7764FD}"/>
                  </a:ext>
                </a:extLst>
              </p:cNvPr>
              <p:cNvSpPr/>
              <p:nvPr/>
            </p:nvSpPr>
            <p:spPr>
              <a:xfrm>
                <a:off x="4497300" y="525177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9" name="Rectangle 1168">
                <a:extLst>
                  <a:ext uri="{FF2B5EF4-FFF2-40B4-BE49-F238E27FC236}">
                    <a16:creationId xmlns:a16="http://schemas.microsoft.com/office/drawing/2014/main" id="{BB8B0243-9738-E9C3-F797-A654F727BF25}"/>
                  </a:ext>
                </a:extLst>
              </p:cNvPr>
              <p:cNvSpPr/>
              <p:nvPr/>
            </p:nvSpPr>
            <p:spPr>
              <a:xfrm>
                <a:off x="4556563" y="530729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08CF80C-A710-748A-8FF8-F5D049EB7B2A}"/>
                </a:ext>
              </a:extLst>
            </p:cNvPr>
            <p:cNvGrpSpPr/>
            <p:nvPr/>
          </p:nvGrpSpPr>
          <p:grpSpPr>
            <a:xfrm>
              <a:off x="4795088" y="2345872"/>
              <a:ext cx="2422651" cy="2965680"/>
              <a:chOff x="4795088" y="2345872"/>
              <a:chExt cx="2422651" cy="2965680"/>
            </a:xfrm>
          </p:grpSpPr>
          <p:grpSp>
            <p:nvGrpSpPr>
              <p:cNvPr id="1041" name="Group 1040">
                <a:extLst>
                  <a:ext uri="{FF2B5EF4-FFF2-40B4-BE49-F238E27FC236}">
                    <a16:creationId xmlns:a16="http://schemas.microsoft.com/office/drawing/2014/main" id="{C9760FE9-89D0-D123-DE7B-FF55A76189AE}"/>
                  </a:ext>
                </a:extLst>
              </p:cNvPr>
              <p:cNvGrpSpPr/>
              <p:nvPr/>
            </p:nvGrpSpPr>
            <p:grpSpPr>
              <a:xfrm>
                <a:off x="4795088" y="2345872"/>
                <a:ext cx="2422651" cy="2826010"/>
                <a:chOff x="3031783" y="3024566"/>
                <a:chExt cx="2422651" cy="2826010"/>
              </a:xfrm>
            </p:grpSpPr>
            <p:sp>
              <p:nvSpPr>
                <p:cNvPr id="1119" name="Rectangle 1118">
                  <a:extLst>
                    <a:ext uri="{FF2B5EF4-FFF2-40B4-BE49-F238E27FC236}">
                      <a16:creationId xmlns:a16="http://schemas.microsoft.com/office/drawing/2014/main" id="{57FAAC45-9EAB-FF05-7E79-16232FE487B2}"/>
                    </a:ext>
                  </a:extLst>
                </p:cNvPr>
                <p:cNvSpPr/>
                <p:nvPr/>
              </p:nvSpPr>
              <p:spPr>
                <a:xfrm>
                  <a:off x="3031783" y="5626421"/>
                  <a:ext cx="2422651" cy="22415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20" name="Rectangle 1119">
                  <a:extLst>
                    <a:ext uri="{FF2B5EF4-FFF2-40B4-BE49-F238E27FC236}">
                      <a16:creationId xmlns:a16="http://schemas.microsoft.com/office/drawing/2014/main" id="{3C3BC874-7B9C-9AAE-530C-9660A16CCED4}"/>
                    </a:ext>
                  </a:extLst>
                </p:cNvPr>
                <p:cNvSpPr/>
                <p:nvPr/>
              </p:nvSpPr>
              <p:spPr>
                <a:xfrm>
                  <a:off x="3031783" y="3056646"/>
                  <a:ext cx="2422651" cy="27777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21" name="TextBox 1120">
                  <a:extLst>
                    <a:ext uri="{FF2B5EF4-FFF2-40B4-BE49-F238E27FC236}">
                      <a16:creationId xmlns:a16="http://schemas.microsoft.com/office/drawing/2014/main" id="{A6A56636-F26F-B3A8-A426-721554F156D5}"/>
                    </a:ext>
                  </a:extLst>
                </p:cNvPr>
                <p:cNvSpPr txBox="1"/>
                <p:nvPr/>
              </p:nvSpPr>
              <p:spPr>
                <a:xfrm>
                  <a:off x="3918012" y="3024566"/>
                  <a:ext cx="292333" cy="438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200" dirty="0"/>
                </a:p>
              </p:txBody>
            </p:sp>
          </p:grpSp>
          <p:sp>
            <p:nvSpPr>
              <p:cNvPr id="1118" name="TextBox 1117">
                <a:extLst>
                  <a:ext uri="{FF2B5EF4-FFF2-40B4-BE49-F238E27FC236}">
                    <a16:creationId xmlns:a16="http://schemas.microsoft.com/office/drawing/2014/main" id="{74FEC1C1-9ABE-ABE5-D12A-DF35FC5EE79F}"/>
                  </a:ext>
                </a:extLst>
              </p:cNvPr>
              <p:cNvSpPr txBox="1"/>
              <p:nvPr/>
            </p:nvSpPr>
            <p:spPr>
              <a:xfrm>
                <a:off x="5640891" y="4873207"/>
                <a:ext cx="292333" cy="438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18C2F56-2A66-2B49-1142-E1A3191A2120}"/>
                </a:ext>
              </a:extLst>
            </p:cNvPr>
            <p:cNvGrpSpPr/>
            <p:nvPr/>
          </p:nvGrpSpPr>
          <p:grpSpPr>
            <a:xfrm>
              <a:off x="4781845" y="2706573"/>
              <a:ext cx="2455553" cy="2179366"/>
              <a:chOff x="2486117" y="3473845"/>
              <a:chExt cx="2455553" cy="2179366"/>
            </a:xfrm>
            <a:pattFill prst="plaid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619FBF2-E162-3DFA-850F-29BFD4840986}"/>
                  </a:ext>
                </a:extLst>
              </p:cNvPr>
              <p:cNvSpPr/>
              <p:nvPr/>
            </p:nvSpPr>
            <p:spPr>
              <a:xfrm>
                <a:off x="3041860" y="3480402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B31A990-2847-B8B3-F982-2D3FC02F71F6}"/>
                  </a:ext>
                </a:extLst>
              </p:cNvPr>
              <p:cNvSpPr/>
              <p:nvPr/>
            </p:nvSpPr>
            <p:spPr>
              <a:xfrm>
                <a:off x="3051269" y="4051937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7DB7DBD-24CC-3C56-54E0-32584E6A5C00}"/>
                  </a:ext>
                </a:extLst>
              </p:cNvPr>
              <p:cNvSpPr/>
              <p:nvPr/>
            </p:nvSpPr>
            <p:spPr>
              <a:xfrm>
                <a:off x="3049608" y="4595778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4" name="Rectangle 1023">
                <a:extLst>
                  <a:ext uri="{FF2B5EF4-FFF2-40B4-BE49-F238E27FC236}">
                    <a16:creationId xmlns:a16="http://schemas.microsoft.com/office/drawing/2014/main" id="{318B3B67-A228-84FD-D507-42D4D508D93F}"/>
                  </a:ext>
                </a:extLst>
              </p:cNvPr>
              <p:cNvSpPr/>
              <p:nvPr/>
            </p:nvSpPr>
            <p:spPr>
              <a:xfrm>
                <a:off x="3059017" y="5167313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5" name="Rectangle 1024">
                <a:extLst>
                  <a:ext uri="{FF2B5EF4-FFF2-40B4-BE49-F238E27FC236}">
                    <a16:creationId xmlns:a16="http://schemas.microsoft.com/office/drawing/2014/main" id="{F3AE21D2-374A-99E2-CA4D-FFEB920E05EB}"/>
                  </a:ext>
                </a:extLst>
              </p:cNvPr>
              <p:cNvSpPr/>
              <p:nvPr/>
            </p:nvSpPr>
            <p:spPr>
              <a:xfrm>
                <a:off x="2775346" y="3473845"/>
                <a:ext cx="214731" cy="217280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6" name="Rectangle 1025">
                <a:extLst>
                  <a:ext uri="{FF2B5EF4-FFF2-40B4-BE49-F238E27FC236}">
                    <a16:creationId xmlns:a16="http://schemas.microsoft.com/office/drawing/2014/main" id="{95456B49-F784-9686-BFEA-6947FD844676}"/>
                  </a:ext>
                </a:extLst>
              </p:cNvPr>
              <p:cNvSpPr/>
              <p:nvPr/>
            </p:nvSpPr>
            <p:spPr>
              <a:xfrm>
                <a:off x="2486117" y="3480402"/>
                <a:ext cx="214731" cy="217280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7" name="Rectangle 1026">
                <a:extLst>
                  <a:ext uri="{FF2B5EF4-FFF2-40B4-BE49-F238E27FC236}">
                    <a16:creationId xmlns:a16="http://schemas.microsoft.com/office/drawing/2014/main" id="{9C226B67-F420-DD69-3CEC-E903FE32CC2C}"/>
                  </a:ext>
                </a:extLst>
              </p:cNvPr>
              <p:cNvSpPr/>
              <p:nvPr/>
            </p:nvSpPr>
            <p:spPr>
              <a:xfrm>
                <a:off x="3614354" y="3785211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9" name="Rectangle 1028">
                <a:extLst>
                  <a:ext uri="{FF2B5EF4-FFF2-40B4-BE49-F238E27FC236}">
                    <a16:creationId xmlns:a16="http://schemas.microsoft.com/office/drawing/2014/main" id="{CD7D659A-68E2-D35D-9EB8-92CE468132EA}"/>
                  </a:ext>
                </a:extLst>
              </p:cNvPr>
              <p:cNvSpPr/>
              <p:nvPr/>
            </p:nvSpPr>
            <p:spPr>
              <a:xfrm>
                <a:off x="4165027" y="379003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B8DFA282-0BA3-436A-C899-4FDF7D36F61F}"/>
                  </a:ext>
                </a:extLst>
              </p:cNvPr>
              <p:cNvSpPr/>
              <p:nvPr/>
            </p:nvSpPr>
            <p:spPr>
              <a:xfrm>
                <a:off x="4718371" y="3789275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BE1A1287-E733-290B-5599-7D0EB84D47CC}"/>
                  </a:ext>
                </a:extLst>
              </p:cNvPr>
              <p:cNvSpPr/>
              <p:nvPr/>
            </p:nvSpPr>
            <p:spPr>
              <a:xfrm>
                <a:off x="3641647" y="4326978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F1941C6C-35DC-E80A-54A7-2719D66FA51A}"/>
                  </a:ext>
                </a:extLst>
              </p:cNvPr>
              <p:cNvSpPr/>
              <p:nvPr/>
            </p:nvSpPr>
            <p:spPr>
              <a:xfrm>
                <a:off x="4188386" y="4342234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362F9673-EF30-BD5D-F660-4F7843279147}"/>
                  </a:ext>
                </a:extLst>
              </p:cNvPr>
              <p:cNvSpPr/>
              <p:nvPr/>
            </p:nvSpPr>
            <p:spPr>
              <a:xfrm>
                <a:off x="4731776" y="4342234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5" name="Rectangle 1034">
                <a:extLst>
                  <a:ext uri="{FF2B5EF4-FFF2-40B4-BE49-F238E27FC236}">
                    <a16:creationId xmlns:a16="http://schemas.microsoft.com/office/drawing/2014/main" id="{402F4D3D-4844-33F3-28F1-026AB7D33502}"/>
                  </a:ext>
                </a:extLst>
              </p:cNvPr>
              <p:cNvSpPr/>
              <p:nvPr/>
            </p:nvSpPr>
            <p:spPr>
              <a:xfrm>
                <a:off x="3655067" y="4880727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B988A7F1-A158-425F-0BD0-315D0CEBC9E8}"/>
                  </a:ext>
                </a:extLst>
              </p:cNvPr>
              <p:cNvSpPr/>
              <p:nvPr/>
            </p:nvSpPr>
            <p:spPr>
              <a:xfrm>
                <a:off x="4193545" y="4880727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7" name="Rectangle 1036">
                <a:extLst>
                  <a:ext uri="{FF2B5EF4-FFF2-40B4-BE49-F238E27FC236}">
                    <a16:creationId xmlns:a16="http://schemas.microsoft.com/office/drawing/2014/main" id="{3F7052FC-B2B5-45B9-0735-8DAF25EBAAA4}"/>
                  </a:ext>
                </a:extLst>
              </p:cNvPr>
              <p:cNvSpPr/>
              <p:nvPr/>
            </p:nvSpPr>
            <p:spPr>
              <a:xfrm>
                <a:off x="4751304" y="489013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6B428665-452A-E866-A823-F26FAE375907}"/>
                  </a:ext>
                </a:extLst>
              </p:cNvPr>
              <p:cNvSpPr/>
              <p:nvPr/>
            </p:nvSpPr>
            <p:spPr>
              <a:xfrm>
                <a:off x="3655067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9" name="Rectangle 1038">
                <a:extLst>
                  <a:ext uri="{FF2B5EF4-FFF2-40B4-BE49-F238E27FC236}">
                    <a16:creationId xmlns:a16="http://schemas.microsoft.com/office/drawing/2014/main" id="{3BF7D1F2-EBCE-E174-14AD-4243DEA10494}"/>
                  </a:ext>
                </a:extLst>
              </p:cNvPr>
              <p:cNvSpPr/>
              <p:nvPr/>
            </p:nvSpPr>
            <p:spPr>
              <a:xfrm>
                <a:off x="4191963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474BC03B-F75D-BEF1-9CA0-72990A228C44}"/>
                  </a:ext>
                </a:extLst>
              </p:cNvPr>
              <p:cNvSpPr/>
              <p:nvPr/>
            </p:nvSpPr>
            <p:spPr>
              <a:xfrm>
                <a:off x="4740570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72" name="TextBox 1171">
            <a:extLst>
              <a:ext uri="{FF2B5EF4-FFF2-40B4-BE49-F238E27FC236}">
                <a16:creationId xmlns:a16="http://schemas.microsoft.com/office/drawing/2014/main" id="{010F010B-0489-122E-46B8-741B2C104C8F}"/>
              </a:ext>
            </a:extLst>
          </p:cNvPr>
          <p:cNvSpPr txBox="1"/>
          <p:nvPr/>
        </p:nvSpPr>
        <p:spPr>
          <a:xfrm>
            <a:off x="2582598" y="4864524"/>
            <a:ext cx="802071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DMA</a:t>
            </a:r>
          </a:p>
        </p:txBody>
      </p:sp>
      <p:sp>
        <p:nvSpPr>
          <p:cNvPr id="1173" name="TextBox 1172">
            <a:extLst>
              <a:ext uri="{FF2B5EF4-FFF2-40B4-BE49-F238E27FC236}">
                <a16:creationId xmlns:a16="http://schemas.microsoft.com/office/drawing/2014/main" id="{56F0BC0B-64F0-3582-C919-FF55C21D85CA}"/>
              </a:ext>
            </a:extLst>
          </p:cNvPr>
          <p:cNvSpPr txBox="1"/>
          <p:nvPr/>
        </p:nvSpPr>
        <p:spPr>
          <a:xfrm>
            <a:off x="2554156" y="1920194"/>
            <a:ext cx="776573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MAC</a:t>
            </a:r>
          </a:p>
        </p:txBody>
      </p:sp>
      <p:sp>
        <p:nvSpPr>
          <p:cNvPr id="1174" name="TextBox 1173">
            <a:extLst>
              <a:ext uri="{FF2B5EF4-FFF2-40B4-BE49-F238E27FC236}">
                <a16:creationId xmlns:a16="http://schemas.microsoft.com/office/drawing/2014/main" id="{D0F7376F-CB8A-4D64-BCF3-0A5327708F99}"/>
              </a:ext>
            </a:extLst>
          </p:cNvPr>
          <p:cNvSpPr txBox="1"/>
          <p:nvPr/>
        </p:nvSpPr>
        <p:spPr>
          <a:xfrm>
            <a:off x="4388716" y="3112751"/>
            <a:ext cx="185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64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Micro 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Engines</a:t>
            </a:r>
          </a:p>
        </p:txBody>
      </p:sp>
      <p:sp>
        <p:nvSpPr>
          <p:cNvPr id="1175" name="TextBox 1174">
            <a:extLst>
              <a:ext uri="{FF2B5EF4-FFF2-40B4-BE49-F238E27FC236}">
                <a16:creationId xmlns:a16="http://schemas.microsoft.com/office/drawing/2014/main" id="{D305D0AE-E769-2A5E-5E23-DACC37B22ACB}"/>
              </a:ext>
            </a:extLst>
          </p:cNvPr>
          <p:cNvSpPr txBox="1"/>
          <p:nvPr/>
        </p:nvSpPr>
        <p:spPr>
          <a:xfrm>
            <a:off x="538939" y="3250444"/>
            <a:ext cx="185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0070C0"/>
                </a:solidFill>
                <a:highlight>
                  <a:srgbClr val="FFFFFF"/>
                </a:highlight>
              </a:rPr>
              <a:t>4 Mem </a:t>
            </a:r>
          </a:p>
          <a:p>
            <a:pPr algn="r"/>
            <a:r>
              <a:rPr lang="en-US" sz="2000" b="1" dirty="0">
                <a:solidFill>
                  <a:srgbClr val="0070C0"/>
                </a:solidFill>
                <a:highlight>
                  <a:srgbClr val="FFFFFF"/>
                </a:highlight>
              </a:rPr>
              <a:t>Layers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17D384-80B9-8C6D-970A-2E1BF1E93352}"/>
              </a:ext>
            </a:extLst>
          </p:cNvPr>
          <p:cNvGrpSpPr/>
          <p:nvPr/>
        </p:nvGrpSpPr>
        <p:grpSpPr>
          <a:xfrm>
            <a:off x="5558247" y="2280207"/>
            <a:ext cx="4650623" cy="3283860"/>
            <a:chOff x="7194039" y="3070456"/>
            <a:chExt cx="4650623" cy="328386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7A41E5-E8DC-82F8-5273-C57DD83D5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4039" y="3079471"/>
              <a:ext cx="3809180" cy="327478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008B949-7E4A-8475-FCC1-A0C973671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19384" y="3075383"/>
              <a:ext cx="2500666" cy="32698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806D06-29E9-14DF-44C2-E0025BA5E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1309" y="3070456"/>
              <a:ext cx="2973353" cy="3283860"/>
            </a:xfrm>
            <a:prstGeom prst="rect">
              <a:avLst/>
            </a:prstGeom>
          </p:spPr>
        </p:pic>
      </p:grp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940F0CC5-EBA6-0620-F054-9E64D8936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842373"/>
              </p:ext>
            </p:extLst>
          </p:nvPr>
        </p:nvGraphicFramePr>
        <p:xfrm>
          <a:off x="4704065" y="2067247"/>
          <a:ext cx="6197892" cy="371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E12729F6-D605-CD31-3C86-995DC8C7B749}"/>
              </a:ext>
            </a:extLst>
          </p:cNvPr>
          <p:cNvGrpSpPr/>
          <p:nvPr/>
        </p:nvGrpSpPr>
        <p:grpSpPr>
          <a:xfrm>
            <a:off x="6558433" y="1551231"/>
            <a:ext cx="3944782" cy="3408180"/>
            <a:chOff x="6558433" y="1551231"/>
            <a:chExt cx="3944782" cy="340818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B92950-897E-BF52-14B1-9A438536206F}"/>
                </a:ext>
              </a:extLst>
            </p:cNvPr>
            <p:cNvSpPr txBox="1"/>
            <p:nvPr/>
          </p:nvSpPr>
          <p:spPr>
            <a:xfrm>
              <a:off x="7155311" y="1551231"/>
              <a:ext cx="33479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</a:rPr>
                <a:t>Packet Processing Logic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FFAF61-6820-C4DD-C0DC-7EB0B5D581B8}"/>
                </a:ext>
              </a:extLst>
            </p:cNvPr>
            <p:cNvSpPr txBox="1"/>
            <p:nvPr/>
          </p:nvSpPr>
          <p:spPr>
            <a:xfrm>
              <a:off x="6558433" y="4128414"/>
              <a:ext cx="24891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Low-Level Parallel Optimizations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A1BE820-480D-1475-5267-B538A7607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1040" y="1992113"/>
              <a:ext cx="160020" cy="25707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BCAA12-E7B9-C000-F563-A8F55F9D7933}"/>
              </a:ext>
            </a:extLst>
          </p:cNvPr>
          <p:cNvSpPr txBox="1"/>
          <p:nvPr/>
        </p:nvSpPr>
        <p:spPr>
          <a:xfrm>
            <a:off x="6018847" y="5802394"/>
            <a:ext cx="62217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Lines of Code Distribution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298AF7-AFC1-63BE-62CA-A7EE9AE4E821}"/>
              </a:ext>
            </a:extLst>
          </p:cNvPr>
          <p:cNvGrpSpPr/>
          <p:nvPr/>
        </p:nvGrpSpPr>
        <p:grpSpPr>
          <a:xfrm>
            <a:off x="1234216" y="5063556"/>
            <a:ext cx="3570662" cy="1040101"/>
            <a:chOff x="1234216" y="5063556"/>
            <a:chExt cx="3570662" cy="104010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09037E-F484-5CAD-F366-345883A7D96F}"/>
                </a:ext>
              </a:extLst>
            </p:cNvPr>
            <p:cNvSpPr txBox="1"/>
            <p:nvPr/>
          </p:nvSpPr>
          <p:spPr>
            <a:xfrm>
              <a:off x="2409942" y="5404214"/>
              <a:ext cx="2394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Agilio</a:t>
              </a:r>
              <a:r>
                <a:rPr lang="en-US" sz="2400" b="1" dirty="0"/>
                <a:t> NIC</a:t>
              </a:r>
            </a:p>
          </p:txBody>
        </p:sp>
        <p:pic>
          <p:nvPicPr>
            <p:cNvPr id="30" name="Picture 6" descr="SMART NIC, Agilio, ISA-4000-10-2-2 | CODICO.com">
              <a:extLst>
                <a:ext uri="{FF2B5EF4-FFF2-40B4-BE49-F238E27FC236}">
                  <a16:creationId xmlns:a16="http://schemas.microsoft.com/office/drawing/2014/main" id="{0B42FEB3-CA42-5B6D-08C4-25E3BB7FE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216" y="5063556"/>
              <a:ext cx="1561712" cy="104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6870D-28BB-B8B9-B74B-92628612C3E4}"/>
              </a:ext>
            </a:extLst>
          </p:cNvPr>
          <p:cNvSpPr txBox="1"/>
          <p:nvPr/>
        </p:nvSpPr>
        <p:spPr>
          <a:xfrm>
            <a:off x="724624" y="5971166"/>
            <a:ext cx="487535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/>
              <a:t>SDK with </a:t>
            </a:r>
            <a:r>
              <a:rPr lang="en-US" sz="2400" b="1" dirty="0">
                <a:solidFill>
                  <a:srgbClr val="FF0000"/>
                </a:solidFill>
              </a:rPr>
              <a:t>500+ </a:t>
            </a:r>
            <a:r>
              <a:rPr lang="en-US" sz="2400" dirty="0" err="1"/>
              <a:t>MicroC</a:t>
            </a:r>
            <a:r>
              <a:rPr lang="en-US" sz="2400" dirty="0"/>
              <a:t> lib functions</a:t>
            </a:r>
          </a:p>
        </p:txBody>
      </p:sp>
    </p:spTree>
    <p:extLst>
      <p:ext uri="{BB962C8B-B14F-4D97-AF65-F5344CB8AC3E}">
        <p14:creationId xmlns:p14="http://schemas.microsoft.com/office/powerpoint/2010/main" val="35200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65FB-AF14-2871-FE61-C4C699696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D416-2072-0C3A-BB14-DFE8BA6B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Barriers of SmartNIC Programming</a:t>
            </a:r>
            <a:br>
              <a:rPr lang="en-US" sz="3600" dirty="0"/>
            </a:br>
            <a:r>
              <a:rPr lang="en-US" sz="3600" dirty="0"/>
              <a:t>#2 Non-portability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D182C843-57F0-F8B5-1A0D-DAF439AC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5</a:t>
            </a:fld>
            <a:endParaRPr lang="en-US"/>
          </a:p>
        </p:txBody>
      </p:sp>
      <p:sp>
        <p:nvSpPr>
          <p:cNvPr id="1430" name="TextBox 1429">
            <a:extLst>
              <a:ext uri="{FF2B5EF4-FFF2-40B4-BE49-F238E27FC236}">
                <a16:creationId xmlns:a16="http://schemas.microsoft.com/office/drawing/2014/main" id="{AD09790E-2043-7625-4611-3DB477DE65A7}"/>
              </a:ext>
            </a:extLst>
          </p:cNvPr>
          <p:cNvSpPr txBox="1"/>
          <p:nvPr/>
        </p:nvSpPr>
        <p:spPr>
          <a:xfrm>
            <a:off x="8826133" y="2781025"/>
            <a:ext cx="1377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BlueField-2</a:t>
            </a:r>
            <a:endParaRPr lang="en-US" sz="2000" b="1" dirty="0"/>
          </a:p>
        </p:txBody>
      </p: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D4F74D60-0B29-2877-9110-6574284CA6B2}"/>
              </a:ext>
            </a:extLst>
          </p:cNvPr>
          <p:cNvGrpSpPr/>
          <p:nvPr/>
        </p:nvGrpSpPr>
        <p:grpSpPr>
          <a:xfrm>
            <a:off x="8705470" y="4339043"/>
            <a:ext cx="1827580" cy="2096200"/>
            <a:chOff x="8445317" y="3371305"/>
            <a:chExt cx="1396786" cy="1612333"/>
          </a:xfrm>
        </p:grpSpPr>
        <p:sp>
          <p:nvSpPr>
            <p:cNvPr id="1432" name="Rectangle 1431">
              <a:extLst>
                <a:ext uri="{FF2B5EF4-FFF2-40B4-BE49-F238E27FC236}">
                  <a16:creationId xmlns:a16="http://schemas.microsoft.com/office/drawing/2014/main" id="{A1A48D1C-DD2E-ED29-D75E-87A3815D1FE5}"/>
                </a:ext>
              </a:extLst>
            </p:cNvPr>
            <p:cNvSpPr/>
            <p:nvPr/>
          </p:nvSpPr>
          <p:spPr>
            <a:xfrm>
              <a:off x="8447102" y="4868374"/>
              <a:ext cx="1395001" cy="1152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Rectangle 1432">
              <a:extLst>
                <a:ext uri="{FF2B5EF4-FFF2-40B4-BE49-F238E27FC236}">
                  <a16:creationId xmlns:a16="http://schemas.microsoft.com/office/drawing/2014/main" id="{ECC4AA01-5EDF-6258-5A48-E69BED486E51}"/>
                </a:ext>
              </a:extLst>
            </p:cNvPr>
            <p:cNvSpPr/>
            <p:nvPr/>
          </p:nvSpPr>
          <p:spPr>
            <a:xfrm>
              <a:off x="8447102" y="3371305"/>
              <a:ext cx="1395001" cy="1152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Rectangle 1433">
              <a:extLst>
                <a:ext uri="{FF2B5EF4-FFF2-40B4-BE49-F238E27FC236}">
                  <a16:creationId xmlns:a16="http://schemas.microsoft.com/office/drawing/2014/main" id="{08B97DFB-B194-59FB-608C-FE456D8C25B0}"/>
                </a:ext>
              </a:extLst>
            </p:cNvPr>
            <p:cNvSpPr/>
            <p:nvPr/>
          </p:nvSpPr>
          <p:spPr>
            <a:xfrm>
              <a:off x="8447265" y="3553740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Rectangle 1434">
              <a:extLst>
                <a:ext uri="{FF2B5EF4-FFF2-40B4-BE49-F238E27FC236}">
                  <a16:creationId xmlns:a16="http://schemas.microsoft.com/office/drawing/2014/main" id="{2A4D6FC4-BF6A-0D13-D467-8214404DF683}"/>
                </a:ext>
              </a:extLst>
            </p:cNvPr>
            <p:cNvSpPr/>
            <p:nvPr/>
          </p:nvSpPr>
          <p:spPr>
            <a:xfrm>
              <a:off x="9096476" y="3553740"/>
              <a:ext cx="745627" cy="1250160"/>
            </a:xfrm>
            <a:prstGeom prst="rect">
              <a:avLst/>
            </a:prstGeom>
            <a:pattFill prst="pla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Rectangle 1435">
              <a:extLst>
                <a:ext uri="{FF2B5EF4-FFF2-40B4-BE49-F238E27FC236}">
                  <a16:creationId xmlns:a16="http://schemas.microsoft.com/office/drawing/2014/main" id="{4E92ECA5-D292-BB86-4587-10D03C1B2542}"/>
                </a:ext>
              </a:extLst>
            </p:cNvPr>
            <p:cNvSpPr/>
            <p:nvPr/>
          </p:nvSpPr>
          <p:spPr>
            <a:xfrm>
              <a:off x="8445317" y="3885973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Rectangle 1436">
              <a:extLst>
                <a:ext uri="{FF2B5EF4-FFF2-40B4-BE49-F238E27FC236}">
                  <a16:creationId xmlns:a16="http://schemas.microsoft.com/office/drawing/2014/main" id="{65C92C6B-8F2B-B144-7268-BDFCB82D7A0C}"/>
                </a:ext>
              </a:extLst>
            </p:cNvPr>
            <p:cNvSpPr/>
            <p:nvPr/>
          </p:nvSpPr>
          <p:spPr>
            <a:xfrm>
              <a:off x="8445317" y="4231164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Rectangle 1437">
              <a:extLst>
                <a:ext uri="{FF2B5EF4-FFF2-40B4-BE49-F238E27FC236}">
                  <a16:creationId xmlns:a16="http://schemas.microsoft.com/office/drawing/2014/main" id="{58877DA7-CBD1-3DE2-7734-D841C4DC332F}"/>
                </a:ext>
              </a:extLst>
            </p:cNvPr>
            <p:cNvSpPr/>
            <p:nvPr/>
          </p:nvSpPr>
          <p:spPr>
            <a:xfrm>
              <a:off x="8445317" y="4590740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Rectangle 1438">
              <a:extLst>
                <a:ext uri="{FF2B5EF4-FFF2-40B4-BE49-F238E27FC236}">
                  <a16:creationId xmlns:a16="http://schemas.microsoft.com/office/drawing/2014/main" id="{15F9DBB0-1B08-F677-2B97-03E71D3F49F8}"/>
                </a:ext>
              </a:extLst>
            </p:cNvPr>
            <p:cNvSpPr/>
            <p:nvPr/>
          </p:nvSpPr>
          <p:spPr>
            <a:xfrm>
              <a:off x="8774810" y="3557869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Rectangle 1439">
              <a:extLst>
                <a:ext uri="{FF2B5EF4-FFF2-40B4-BE49-F238E27FC236}">
                  <a16:creationId xmlns:a16="http://schemas.microsoft.com/office/drawing/2014/main" id="{EAF79672-A797-0134-D82B-5CDBB37D913B}"/>
                </a:ext>
              </a:extLst>
            </p:cNvPr>
            <p:cNvSpPr/>
            <p:nvPr/>
          </p:nvSpPr>
          <p:spPr>
            <a:xfrm>
              <a:off x="8772862" y="3890102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Rectangle 1440">
              <a:extLst>
                <a:ext uri="{FF2B5EF4-FFF2-40B4-BE49-F238E27FC236}">
                  <a16:creationId xmlns:a16="http://schemas.microsoft.com/office/drawing/2014/main" id="{88D09BB0-CE9C-BB29-E97D-F26A060BA78E}"/>
                </a:ext>
              </a:extLst>
            </p:cNvPr>
            <p:cNvSpPr/>
            <p:nvPr/>
          </p:nvSpPr>
          <p:spPr>
            <a:xfrm>
              <a:off x="8772862" y="4235293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Rectangle 1441">
              <a:extLst>
                <a:ext uri="{FF2B5EF4-FFF2-40B4-BE49-F238E27FC236}">
                  <a16:creationId xmlns:a16="http://schemas.microsoft.com/office/drawing/2014/main" id="{BC49867A-134B-3060-CB29-4EDCD2A8071E}"/>
                </a:ext>
              </a:extLst>
            </p:cNvPr>
            <p:cNvSpPr/>
            <p:nvPr/>
          </p:nvSpPr>
          <p:spPr>
            <a:xfrm>
              <a:off x="8772862" y="4594869"/>
              <a:ext cx="226829" cy="213160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3" name="TextBox 1442">
            <a:extLst>
              <a:ext uri="{FF2B5EF4-FFF2-40B4-BE49-F238E27FC236}">
                <a16:creationId xmlns:a16="http://schemas.microsoft.com/office/drawing/2014/main" id="{BC576F77-E4B1-6867-A241-4314F33D92C0}"/>
              </a:ext>
            </a:extLst>
          </p:cNvPr>
          <p:cNvSpPr txBox="1"/>
          <p:nvPr/>
        </p:nvSpPr>
        <p:spPr>
          <a:xfrm>
            <a:off x="6093273" y="2845223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FPGA</a:t>
            </a:r>
          </a:p>
        </p:txBody>
      </p:sp>
      <p:grpSp>
        <p:nvGrpSpPr>
          <p:cNvPr id="1444" name="Group 1443">
            <a:extLst>
              <a:ext uri="{FF2B5EF4-FFF2-40B4-BE49-F238E27FC236}">
                <a16:creationId xmlns:a16="http://schemas.microsoft.com/office/drawing/2014/main" id="{D30E4B1F-1BFA-1C49-3174-E06754C7A6D3}"/>
              </a:ext>
            </a:extLst>
          </p:cNvPr>
          <p:cNvGrpSpPr/>
          <p:nvPr/>
        </p:nvGrpSpPr>
        <p:grpSpPr>
          <a:xfrm>
            <a:off x="5418650" y="4309155"/>
            <a:ext cx="2177587" cy="2119112"/>
            <a:chOff x="9888997" y="2905867"/>
            <a:chExt cx="1664654" cy="1619953"/>
          </a:xfrm>
        </p:grpSpPr>
        <p:sp>
          <p:nvSpPr>
            <p:cNvPr id="1445" name="Rectangle 1444">
              <a:extLst>
                <a:ext uri="{FF2B5EF4-FFF2-40B4-BE49-F238E27FC236}">
                  <a16:creationId xmlns:a16="http://schemas.microsoft.com/office/drawing/2014/main" id="{93EFB8C1-D9ED-8833-7CAF-320C53E99DAE}"/>
                </a:ext>
              </a:extLst>
            </p:cNvPr>
            <p:cNvSpPr/>
            <p:nvPr/>
          </p:nvSpPr>
          <p:spPr>
            <a:xfrm>
              <a:off x="11322796" y="2923382"/>
              <a:ext cx="230855" cy="1602438"/>
            </a:xfrm>
            <a:prstGeom prst="rect">
              <a:avLst/>
            </a:prstGeom>
            <a:pattFill prst="pla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Rectangle 1445">
              <a:extLst>
                <a:ext uri="{FF2B5EF4-FFF2-40B4-BE49-F238E27FC236}">
                  <a16:creationId xmlns:a16="http://schemas.microsoft.com/office/drawing/2014/main" id="{D20A272A-A4DB-2E7A-B7FB-DA52AE350AFC}"/>
                </a:ext>
              </a:extLst>
            </p:cNvPr>
            <p:cNvSpPr/>
            <p:nvPr/>
          </p:nvSpPr>
          <p:spPr>
            <a:xfrm>
              <a:off x="9889707" y="4410556"/>
              <a:ext cx="1395001" cy="1152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Rectangle 1446">
              <a:extLst>
                <a:ext uri="{FF2B5EF4-FFF2-40B4-BE49-F238E27FC236}">
                  <a16:creationId xmlns:a16="http://schemas.microsoft.com/office/drawing/2014/main" id="{8461FBE2-EBC9-8471-740E-970C8FDEB9B1}"/>
                </a:ext>
              </a:extLst>
            </p:cNvPr>
            <p:cNvSpPr/>
            <p:nvPr/>
          </p:nvSpPr>
          <p:spPr>
            <a:xfrm>
              <a:off x="9889707" y="2905867"/>
              <a:ext cx="1395001" cy="1152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Rectangle 1447">
              <a:extLst>
                <a:ext uri="{FF2B5EF4-FFF2-40B4-BE49-F238E27FC236}">
                  <a16:creationId xmlns:a16="http://schemas.microsoft.com/office/drawing/2014/main" id="{B76E7B76-964E-7FCC-6E23-B181BB66D69C}"/>
                </a:ext>
              </a:extLst>
            </p:cNvPr>
            <p:cNvSpPr/>
            <p:nvPr/>
          </p:nvSpPr>
          <p:spPr>
            <a:xfrm>
              <a:off x="10303540" y="3044406"/>
              <a:ext cx="72551" cy="1340675"/>
            </a:xfrm>
            <a:prstGeom prst="rect">
              <a:avLst/>
            </a:prstGeom>
            <a:pattFill prst="pla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9" name="Group 1448">
              <a:extLst>
                <a:ext uri="{FF2B5EF4-FFF2-40B4-BE49-F238E27FC236}">
                  <a16:creationId xmlns:a16="http://schemas.microsoft.com/office/drawing/2014/main" id="{EBA45D62-40DC-F756-56AA-46A52A3D801A}"/>
                </a:ext>
              </a:extLst>
            </p:cNvPr>
            <p:cNvGrpSpPr/>
            <p:nvPr/>
          </p:nvGrpSpPr>
          <p:grpSpPr>
            <a:xfrm>
              <a:off x="9888997" y="3049226"/>
              <a:ext cx="165069" cy="742871"/>
              <a:chOff x="9886883" y="3082396"/>
              <a:chExt cx="232473" cy="1046211"/>
            </a:xfrm>
          </p:grpSpPr>
          <p:sp>
            <p:nvSpPr>
              <p:cNvPr id="1494" name="Rectangle 1493">
                <a:extLst>
                  <a:ext uri="{FF2B5EF4-FFF2-40B4-BE49-F238E27FC236}">
                    <a16:creationId xmlns:a16="http://schemas.microsoft.com/office/drawing/2014/main" id="{60B513C0-4471-CC68-F647-CD46483A0F1D}"/>
                  </a:ext>
                </a:extLst>
              </p:cNvPr>
              <p:cNvSpPr/>
              <p:nvPr/>
            </p:nvSpPr>
            <p:spPr>
              <a:xfrm>
                <a:off x="9889707" y="308239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5" name="Rectangle 1494">
                <a:extLst>
                  <a:ext uri="{FF2B5EF4-FFF2-40B4-BE49-F238E27FC236}">
                    <a16:creationId xmlns:a16="http://schemas.microsoft.com/office/drawing/2014/main" id="{539226BB-98C3-EDC5-77C0-FFE8396D3565}"/>
                  </a:ext>
                </a:extLst>
              </p:cNvPr>
              <p:cNvSpPr/>
              <p:nvPr/>
            </p:nvSpPr>
            <p:spPr>
              <a:xfrm>
                <a:off x="9891495" y="3362791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6" name="Rectangle 1495">
                <a:extLst>
                  <a:ext uri="{FF2B5EF4-FFF2-40B4-BE49-F238E27FC236}">
                    <a16:creationId xmlns:a16="http://schemas.microsoft.com/office/drawing/2014/main" id="{2E8B2E74-ED63-1FE5-85A4-3B32D8BEC97F}"/>
                  </a:ext>
                </a:extLst>
              </p:cNvPr>
              <p:cNvSpPr/>
              <p:nvPr/>
            </p:nvSpPr>
            <p:spPr>
              <a:xfrm>
                <a:off x="9886883" y="363122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7" name="Rectangle 1496">
                <a:extLst>
                  <a:ext uri="{FF2B5EF4-FFF2-40B4-BE49-F238E27FC236}">
                    <a16:creationId xmlns:a16="http://schemas.microsoft.com/office/drawing/2014/main" id="{F5732555-6FE1-30A1-45ED-434B5F4D0F14}"/>
                  </a:ext>
                </a:extLst>
              </p:cNvPr>
              <p:cNvSpPr/>
              <p:nvPr/>
            </p:nvSpPr>
            <p:spPr>
              <a:xfrm>
                <a:off x="9892527" y="3915447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0" name="Rectangle 1449">
              <a:extLst>
                <a:ext uri="{FF2B5EF4-FFF2-40B4-BE49-F238E27FC236}">
                  <a16:creationId xmlns:a16="http://schemas.microsoft.com/office/drawing/2014/main" id="{FCC92CD2-CD49-BC1D-B87E-80A02785910C}"/>
                </a:ext>
              </a:extLst>
            </p:cNvPr>
            <p:cNvSpPr/>
            <p:nvPr/>
          </p:nvSpPr>
          <p:spPr>
            <a:xfrm>
              <a:off x="9896110" y="3846106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1" name="Group 1450">
              <a:extLst>
                <a:ext uri="{FF2B5EF4-FFF2-40B4-BE49-F238E27FC236}">
                  <a16:creationId xmlns:a16="http://schemas.microsoft.com/office/drawing/2014/main" id="{5DC4CD53-5BD0-28E5-67FE-54FCA1997B29}"/>
                </a:ext>
              </a:extLst>
            </p:cNvPr>
            <p:cNvGrpSpPr/>
            <p:nvPr/>
          </p:nvGrpSpPr>
          <p:grpSpPr>
            <a:xfrm>
              <a:off x="10099637" y="3050818"/>
              <a:ext cx="165069" cy="742871"/>
              <a:chOff x="9886883" y="3082396"/>
              <a:chExt cx="232473" cy="1046211"/>
            </a:xfrm>
          </p:grpSpPr>
          <p:sp>
            <p:nvSpPr>
              <p:cNvPr id="1490" name="Rectangle 1489">
                <a:extLst>
                  <a:ext uri="{FF2B5EF4-FFF2-40B4-BE49-F238E27FC236}">
                    <a16:creationId xmlns:a16="http://schemas.microsoft.com/office/drawing/2014/main" id="{4D8379D6-EA85-35A5-844C-653602ADE490}"/>
                  </a:ext>
                </a:extLst>
              </p:cNvPr>
              <p:cNvSpPr/>
              <p:nvPr/>
            </p:nvSpPr>
            <p:spPr>
              <a:xfrm>
                <a:off x="9889707" y="308239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1" name="Rectangle 1490">
                <a:extLst>
                  <a:ext uri="{FF2B5EF4-FFF2-40B4-BE49-F238E27FC236}">
                    <a16:creationId xmlns:a16="http://schemas.microsoft.com/office/drawing/2014/main" id="{9A3A886C-1AEE-C231-42C5-60D8D772E9CC}"/>
                  </a:ext>
                </a:extLst>
              </p:cNvPr>
              <p:cNvSpPr/>
              <p:nvPr/>
            </p:nvSpPr>
            <p:spPr>
              <a:xfrm>
                <a:off x="9891495" y="3362791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2" name="Rectangle 1491">
                <a:extLst>
                  <a:ext uri="{FF2B5EF4-FFF2-40B4-BE49-F238E27FC236}">
                    <a16:creationId xmlns:a16="http://schemas.microsoft.com/office/drawing/2014/main" id="{6799F139-4626-E28F-F831-A1EFA199D7E7}"/>
                  </a:ext>
                </a:extLst>
              </p:cNvPr>
              <p:cNvSpPr/>
              <p:nvPr/>
            </p:nvSpPr>
            <p:spPr>
              <a:xfrm>
                <a:off x="9886883" y="363122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3" name="Rectangle 1492">
                <a:extLst>
                  <a:ext uri="{FF2B5EF4-FFF2-40B4-BE49-F238E27FC236}">
                    <a16:creationId xmlns:a16="http://schemas.microsoft.com/office/drawing/2014/main" id="{DB3F08E9-D6CA-59B6-FB79-558D9C3847B2}"/>
                  </a:ext>
                </a:extLst>
              </p:cNvPr>
              <p:cNvSpPr/>
              <p:nvPr/>
            </p:nvSpPr>
            <p:spPr>
              <a:xfrm>
                <a:off x="9892527" y="3915447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2" name="Rectangle 1451">
              <a:extLst>
                <a:ext uri="{FF2B5EF4-FFF2-40B4-BE49-F238E27FC236}">
                  <a16:creationId xmlns:a16="http://schemas.microsoft.com/office/drawing/2014/main" id="{4A9C1605-0597-6685-808C-801D652C1B3D}"/>
                </a:ext>
              </a:extLst>
            </p:cNvPr>
            <p:cNvSpPr/>
            <p:nvPr/>
          </p:nvSpPr>
          <p:spPr>
            <a:xfrm>
              <a:off x="10106750" y="3847698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3" name="Group 1452">
              <a:extLst>
                <a:ext uri="{FF2B5EF4-FFF2-40B4-BE49-F238E27FC236}">
                  <a16:creationId xmlns:a16="http://schemas.microsoft.com/office/drawing/2014/main" id="{57F754AE-3249-F7D7-3470-DC541ACD6B30}"/>
                </a:ext>
              </a:extLst>
            </p:cNvPr>
            <p:cNvGrpSpPr/>
            <p:nvPr/>
          </p:nvGrpSpPr>
          <p:grpSpPr>
            <a:xfrm>
              <a:off x="10405602" y="3049974"/>
              <a:ext cx="165069" cy="742871"/>
              <a:chOff x="9886883" y="3082396"/>
              <a:chExt cx="232473" cy="1046211"/>
            </a:xfrm>
          </p:grpSpPr>
          <p:sp>
            <p:nvSpPr>
              <p:cNvPr id="1486" name="Rectangle 1485">
                <a:extLst>
                  <a:ext uri="{FF2B5EF4-FFF2-40B4-BE49-F238E27FC236}">
                    <a16:creationId xmlns:a16="http://schemas.microsoft.com/office/drawing/2014/main" id="{02C90F47-1797-C39A-8FE9-78D26CD1B248}"/>
                  </a:ext>
                </a:extLst>
              </p:cNvPr>
              <p:cNvSpPr/>
              <p:nvPr/>
            </p:nvSpPr>
            <p:spPr>
              <a:xfrm>
                <a:off x="9889707" y="308239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7" name="Rectangle 1486">
                <a:extLst>
                  <a:ext uri="{FF2B5EF4-FFF2-40B4-BE49-F238E27FC236}">
                    <a16:creationId xmlns:a16="http://schemas.microsoft.com/office/drawing/2014/main" id="{43738FB4-DC43-C260-9194-B8FB3FE5C6DA}"/>
                  </a:ext>
                </a:extLst>
              </p:cNvPr>
              <p:cNvSpPr/>
              <p:nvPr/>
            </p:nvSpPr>
            <p:spPr>
              <a:xfrm>
                <a:off x="9891495" y="3362791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8" name="Rectangle 1487">
                <a:extLst>
                  <a:ext uri="{FF2B5EF4-FFF2-40B4-BE49-F238E27FC236}">
                    <a16:creationId xmlns:a16="http://schemas.microsoft.com/office/drawing/2014/main" id="{8C0B119D-720C-7082-AC26-E2AAEBA988EC}"/>
                  </a:ext>
                </a:extLst>
              </p:cNvPr>
              <p:cNvSpPr/>
              <p:nvPr/>
            </p:nvSpPr>
            <p:spPr>
              <a:xfrm>
                <a:off x="9886883" y="363122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9" name="Rectangle 1488">
                <a:extLst>
                  <a:ext uri="{FF2B5EF4-FFF2-40B4-BE49-F238E27FC236}">
                    <a16:creationId xmlns:a16="http://schemas.microsoft.com/office/drawing/2014/main" id="{04D11F25-F5A8-DC47-93F1-0D5BF9B9F7AC}"/>
                  </a:ext>
                </a:extLst>
              </p:cNvPr>
              <p:cNvSpPr/>
              <p:nvPr/>
            </p:nvSpPr>
            <p:spPr>
              <a:xfrm>
                <a:off x="9892527" y="3915447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4" name="Rectangle 1453">
              <a:extLst>
                <a:ext uri="{FF2B5EF4-FFF2-40B4-BE49-F238E27FC236}">
                  <a16:creationId xmlns:a16="http://schemas.microsoft.com/office/drawing/2014/main" id="{4ED718BF-6157-2435-9E9E-A00151D16E3D}"/>
                </a:ext>
              </a:extLst>
            </p:cNvPr>
            <p:cNvSpPr/>
            <p:nvPr/>
          </p:nvSpPr>
          <p:spPr>
            <a:xfrm>
              <a:off x="10412715" y="3846854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55" name="Group 1454">
              <a:extLst>
                <a:ext uri="{FF2B5EF4-FFF2-40B4-BE49-F238E27FC236}">
                  <a16:creationId xmlns:a16="http://schemas.microsoft.com/office/drawing/2014/main" id="{117218DC-B1EC-C4CA-9E7F-E3843323757F}"/>
                </a:ext>
              </a:extLst>
            </p:cNvPr>
            <p:cNvGrpSpPr/>
            <p:nvPr/>
          </p:nvGrpSpPr>
          <p:grpSpPr>
            <a:xfrm>
              <a:off x="10618877" y="3047189"/>
              <a:ext cx="165069" cy="742871"/>
              <a:chOff x="9886883" y="3082396"/>
              <a:chExt cx="232473" cy="1046211"/>
            </a:xfrm>
          </p:grpSpPr>
          <p:sp>
            <p:nvSpPr>
              <p:cNvPr id="1482" name="Rectangle 1481">
                <a:extLst>
                  <a:ext uri="{FF2B5EF4-FFF2-40B4-BE49-F238E27FC236}">
                    <a16:creationId xmlns:a16="http://schemas.microsoft.com/office/drawing/2014/main" id="{AD30AEDC-C522-4606-0E74-D2C29F282E36}"/>
                  </a:ext>
                </a:extLst>
              </p:cNvPr>
              <p:cNvSpPr/>
              <p:nvPr/>
            </p:nvSpPr>
            <p:spPr>
              <a:xfrm>
                <a:off x="9889707" y="308239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3" name="Rectangle 1482">
                <a:extLst>
                  <a:ext uri="{FF2B5EF4-FFF2-40B4-BE49-F238E27FC236}">
                    <a16:creationId xmlns:a16="http://schemas.microsoft.com/office/drawing/2014/main" id="{B742FE58-5098-D19F-A30A-757FEBED8359}"/>
                  </a:ext>
                </a:extLst>
              </p:cNvPr>
              <p:cNvSpPr/>
              <p:nvPr/>
            </p:nvSpPr>
            <p:spPr>
              <a:xfrm>
                <a:off x="9891495" y="3362791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4" name="Rectangle 1483">
                <a:extLst>
                  <a:ext uri="{FF2B5EF4-FFF2-40B4-BE49-F238E27FC236}">
                    <a16:creationId xmlns:a16="http://schemas.microsoft.com/office/drawing/2014/main" id="{F1617777-47A8-F9FA-16B5-DF19905AAE63}"/>
                  </a:ext>
                </a:extLst>
              </p:cNvPr>
              <p:cNvSpPr/>
              <p:nvPr/>
            </p:nvSpPr>
            <p:spPr>
              <a:xfrm>
                <a:off x="9886883" y="363122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5" name="Rectangle 1484">
                <a:extLst>
                  <a:ext uri="{FF2B5EF4-FFF2-40B4-BE49-F238E27FC236}">
                    <a16:creationId xmlns:a16="http://schemas.microsoft.com/office/drawing/2014/main" id="{F45E49CF-3305-166D-944D-8B90C128FAB9}"/>
                  </a:ext>
                </a:extLst>
              </p:cNvPr>
              <p:cNvSpPr/>
              <p:nvPr/>
            </p:nvSpPr>
            <p:spPr>
              <a:xfrm>
                <a:off x="9892527" y="3915447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6" name="Rectangle 1455">
              <a:extLst>
                <a:ext uri="{FF2B5EF4-FFF2-40B4-BE49-F238E27FC236}">
                  <a16:creationId xmlns:a16="http://schemas.microsoft.com/office/drawing/2014/main" id="{75EC6BA4-B710-6714-C55F-EB01DE7F7967}"/>
                </a:ext>
              </a:extLst>
            </p:cNvPr>
            <p:cNvSpPr/>
            <p:nvPr/>
          </p:nvSpPr>
          <p:spPr>
            <a:xfrm>
              <a:off x="10625990" y="3844069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Rectangle 1456">
              <a:extLst>
                <a:ext uri="{FF2B5EF4-FFF2-40B4-BE49-F238E27FC236}">
                  <a16:creationId xmlns:a16="http://schemas.microsoft.com/office/drawing/2014/main" id="{52CD879A-8908-E64A-F67C-4B676BC77BC7}"/>
                </a:ext>
              </a:extLst>
            </p:cNvPr>
            <p:cNvSpPr/>
            <p:nvPr/>
          </p:nvSpPr>
          <p:spPr>
            <a:xfrm>
              <a:off x="9897415" y="4038414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Rectangle 1457">
              <a:extLst>
                <a:ext uri="{FF2B5EF4-FFF2-40B4-BE49-F238E27FC236}">
                  <a16:creationId xmlns:a16="http://schemas.microsoft.com/office/drawing/2014/main" id="{6B718863-C35E-3757-98F5-7762D9AFA088}"/>
                </a:ext>
              </a:extLst>
            </p:cNvPr>
            <p:cNvSpPr/>
            <p:nvPr/>
          </p:nvSpPr>
          <p:spPr>
            <a:xfrm>
              <a:off x="10108055" y="4040006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Rectangle 1458">
              <a:extLst>
                <a:ext uri="{FF2B5EF4-FFF2-40B4-BE49-F238E27FC236}">
                  <a16:creationId xmlns:a16="http://schemas.microsoft.com/office/drawing/2014/main" id="{F7ECB17C-ABB3-CEE1-B7DA-449A67520711}"/>
                </a:ext>
              </a:extLst>
            </p:cNvPr>
            <p:cNvSpPr/>
            <p:nvPr/>
          </p:nvSpPr>
          <p:spPr>
            <a:xfrm>
              <a:off x="10414020" y="4039162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Rectangle 1459">
              <a:extLst>
                <a:ext uri="{FF2B5EF4-FFF2-40B4-BE49-F238E27FC236}">
                  <a16:creationId xmlns:a16="http://schemas.microsoft.com/office/drawing/2014/main" id="{C1678E0D-D83E-3C1A-FE3C-3BCA6D2281FD}"/>
                </a:ext>
              </a:extLst>
            </p:cNvPr>
            <p:cNvSpPr/>
            <p:nvPr/>
          </p:nvSpPr>
          <p:spPr>
            <a:xfrm>
              <a:off x="10627295" y="4036377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Rectangle 1460">
              <a:extLst>
                <a:ext uri="{FF2B5EF4-FFF2-40B4-BE49-F238E27FC236}">
                  <a16:creationId xmlns:a16="http://schemas.microsoft.com/office/drawing/2014/main" id="{DEF72B64-0039-6F6D-1CCC-7540D5A156CF}"/>
                </a:ext>
              </a:extLst>
            </p:cNvPr>
            <p:cNvSpPr/>
            <p:nvPr/>
          </p:nvSpPr>
          <p:spPr>
            <a:xfrm>
              <a:off x="9896110" y="4233725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Rectangle 1461">
              <a:extLst>
                <a:ext uri="{FF2B5EF4-FFF2-40B4-BE49-F238E27FC236}">
                  <a16:creationId xmlns:a16="http://schemas.microsoft.com/office/drawing/2014/main" id="{63E5DE48-DF3A-FD04-B96D-3B085E57BCEE}"/>
                </a:ext>
              </a:extLst>
            </p:cNvPr>
            <p:cNvSpPr/>
            <p:nvPr/>
          </p:nvSpPr>
          <p:spPr>
            <a:xfrm>
              <a:off x="10106750" y="4235317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Rectangle 1462">
              <a:extLst>
                <a:ext uri="{FF2B5EF4-FFF2-40B4-BE49-F238E27FC236}">
                  <a16:creationId xmlns:a16="http://schemas.microsoft.com/office/drawing/2014/main" id="{F11D0A43-C8CC-E627-6C92-E6AB330EB448}"/>
                </a:ext>
              </a:extLst>
            </p:cNvPr>
            <p:cNvSpPr/>
            <p:nvPr/>
          </p:nvSpPr>
          <p:spPr>
            <a:xfrm>
              <a:off x="10412715" y="4234473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Rectangle 1463">
              <a:extLst>
                <a:ext uri="{FF2B5EF4-FFF2-40B4-BE49-F238E27FC236}">
                  <a16:creationId xmlns:a16="http://schemas.microsoft.com/office/drawing/2014/main" id="{22309886-832B-7BB4-354F-0879BB3571F6}"/>
                </a:ext>
              </a:extLst>
            </p:cNvPr>
            <p:cNvSpPr/>
            <p:nvPr/>
          </p:nvSpPr>
          <p:spPr>
            <a:xfrm>
              <a:off x="10625990" y="4231688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5" name="Group 1464">
              <a:extLst>
                <a:ext uri="{FF2B5EF4-FFF2-40B4-BE49-F238E27FC236}">
                  <a16:creationId xmlns:a16="http://schemas.microsoft.com/office/drawing/2014/main" id="{4F962AC3-68D6-D862-DA4C-48915F2A39CA}"/>
                </a:ext>
              </a:extLst>
            </p:cNvPr>
            <p:cNvGrpSpPr/>
            <p:nvPr/>
          </p:nvGrpSpPr>
          <p:grpSpPr>
            <a:xfrm>
              <a:off x="10931459" y="3049974"/>
              <a:ext cx="165069" cy="742871"/>
              <a:chOff x="9886883" y="3082396"/>
              <a:chExt cx="232473" cy="1046211"/>
            </a:xfrm>
          </p:grpSpPr>
          <p:sp>
            <p:nvSpPr>
              <p:cNvPr id="1478" name="Rectangle 1477">
                <a:extLst>
                  <a:ext uri="{FF2B5EF4-FFF2-40B4-BE49-F238E27FC236}">
                    <a16:creationId xmlns:a16="http://schemas.microsoft.com/office/drawing/2014/main" id="{CF7212F6-7D1A-A80F-3B14-DE41E282D984}"/>
                  </a:ext>
                </a:extLst>
              </p:cNvPr>
              <p:cNvSpPr/>
              <p:nvPr/>
            </p:nvSpPr>
            <p:spPr>
              <a:xfrm>
                <a:off x="9889707" y="308239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9" name="Rectangle 1478">
                <a:extLst>
                  <a:ext uri="{FF2B5EF4-FFF2-40B4-BE49-F238E27FC236}">
                    <a16:creationId xmlns:a16="http://schemas.microsoft.com/office/drawing/2014/main" id="{9DA2C7B8-085D-F820-28B2-62D824580C20}"/>
                  </a:ext>
                </a:extLst>
              </p:cNvPr>
              <p:cNvSpPr/>
              <p:nvPr/>
            </p:nvSpPr>
            <p:spPr>
              <a:xfrm>
                <a:off x="9891495" y="3362791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0" name="Rectangle 1479">
                <a:extLst>
                  <a:ext uri="{FF2B5EF4-FFF2-40B4-BE49-F238E27FC236}">
                    <a16:creationId xmlns:a16="http://schemas.microsoft.com/office/drawing/2014/main" id="{8B2C9519-5B7B-2661-F37C-31FEBE72CA9B}"/>
                  </a:ext>
                </a:extLst>
              </p:cNvPr>
              <p:cNvSpPr/>
              <p:nvPr/>
            </p:nvSpPr>
            <p:spPr>
              <a:xfrm>
                <a:off x="9886883" y="363122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1" name="Rectangle 1480">
                <a:extLst>
                  <a:ext uri="{FF2B5EF4-FFF2-40B4-BE49-F238E27FC236}">
                    <a16:creationId xmlns:a16="http://schemas.microsoft.com/office/drawing/2014/main" id="{875C973A-EE0B-3185-1058-F0082A3A21E6}"/>
                  </a:ext>
                </a:extLst>
              </p:cNvPr>
              <p:cNvSpPr/>
              <p:nvPr/>
            </p:nvSpPr>
            <p:spPr>
              <a:xfrm>
                <a:off x="9892527" y="3915447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6" name="Rectangle 1465">
              <a:extLst>
                <a:ext uri="{FF2B5EF4-FFF2-40B4-BE49-F238E27FC236}">
                  <a16:creationId xmlns:a16="http://schemas.microsoft.com/office/drawing/2014/main" id="{73B877AF-DEDD-0305-83D1-D96D577F59E3}"/>
                </a:ext>
              </a:extLst>
            </p:cNvPr>
            <p:cNvSpPr/>
            <p:nvPr/>
          </p:nvSpPr>
          <p:spPr>
            <a:xfrm>
              <a:off x="10938572" y="3846854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67" name="Group 1466">
              <a:extLst>
                <a:ext uri="{FF2B5EF4-FFF2-40B4-BE49-F238E27FC236}">
                  <a16:creationId xmlns:a16="http://schemas.microsoft.com/office/drawing/2014/main" id="{03E9D4DB-4129-4A42-AD07-474E9C142FA9}"/>
                </a:ext>
              </a:extLst>
            </p:cNvPr>
            <p:cNvGrpSpPr/>
            <p:nvPr/>
          </p:nvGrpSpPr>
          <p:grpSpPr>
            <a:xfrm>
              <a:off x="11125684" y="3047189"/>
              <a:ext cx="165069" cy="742871"/>
              <a:chOff x="9886883" y="3082396"/>
              <a:chExt cx="232473" cy="1046211"/>
            </a:xfrm>
          </p:grpSpPr>
          <p:sp>
            <p:nvSpPr>
              <p:cNvPr id="1474" name="Rectangle 1473">
                <a:extLst>
                  <a:ext uri="{FF2B5EF4-FFF2-40B4-BE49-F238E27FC236}">
                    <a16:creationId xmlns:a16="http://schemas.microsoft.com/office/drawing/2014/main" id="{512D940C-0D21-C4F5-5B0B-F873D4057C03}"/>
                  </a:ext>
                </a:extLst>
              </p:cNvPr>
              <p:cNvSpPr/>
              <p:nvPr/>
            </p:nvSpPr>
            <p:spPr>
              <a:xfrm>
                <a:off x="9889707" y="308239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5" name="Rectangle 1474">
                <a:extLst>
                  <a:ext uri="{FF2B5EF4-FFF2-40B4-BE49-F238E27FC236}">
                    <a16:creationId xmlns:a16="http://schemas.microsoft.com/office/drawing/2014/main" id="{CC84D3A4-2701-E719-35CC-B151C27F910E}"/>
                  </a:ext>
                </a:extLst>
              </p:cNvPr>
              <p:cNvSpPr/>
              <p:nvPr/>
            </p:nvSpPr>
            <p:spPr>
              <a:xfrm>
                <a:off x="9891495" y="3362791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6" name="Rectangle 1475">
                <a:extLst>
                  <a:ext uri="{FF2B5EF4-FFF2-40B4-BE49-F238E27FC236}">
                    <a16:creationId xmlns:a16="http://schemas.microsoft.com/office/drawing/2014/main" id="{03CD57CA-C418-C6F3-A44A-A4C44A5D501A}"/>
                  </a:ext>
                </a:extLst>
              </p:cNvPr>
              <p:cNvSpPr/>
              <p:nvPr/>
            </p:nvSpPr>
            <p:spPr>
              <a:xfrm>
                <a:off x="9886883" y="3631226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7" name="Rectangle 1476">
                <a:extLst>
                  <a:ext uri="{FF2B5EF4-FFF2-40B4-BE49-F238E27FC236}">
                    <a16:creationId xmlns:a16="http://schemas.microsoft.com/office/drawing/2014/main" id="{91EF8826-1AD7-6719-9BE8-C3415078F2FC}"/>
                  </a:ext>
                </a:extLst>
              </p:cNvPr>
              <p:cNvSpPr/>
              <p:nvPr/>
            </p:nvSpPr>
            <p:spPr>
              <a:xfrm>
                <a:off x="9892527" y="3915447"/>
                <a:ext cx="226829" cy="213160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8" name="Rectangle 1467">
              <a:extLst>
                <a:ext uri="{FF2B5EF4-FFF2-40B4-BE49-F238E27FC236}">
                  <a16:creationId xmlns:a16="http://schemas.microsoft.com/office/drawing/2014/main" id="{FEA2CCB4-42ED-266C-0B66-A991753D4C00}"/>
                </a:ext>
              </a:extLst>
            </p:cNvPr>
            <p:cNvSpPr/>
            <p:nvPr/>
          </p:nvSpPr>
          <p:spPr>
            <a:xfrm>
              <a:off x="11132797" y="3844069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Rectangle 1468">
              <a:extLst>
                <a:ext uri="{FF2B5EF4-FFF2-40B4-BE49-F238E27FC236}">
                  <a16:creationId xmlns:a16="http://schemas.microsoft.com/office/drawing/2014/main" id="{6D40F3C0-0C4A-DBCE-B41E-82A6D2C29B1D}"/>
                </a:ext>
              </a:extLst>
            </p:cNvPr>
            <p:cNvSpPr/>
            <p:nvPr/>
          </p:nvSpPr>
          <p:spPr>
            <a:xfrm>
              <a:off x="10939877" y="4039162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Rectangle 1469">
              <a:extLst>
                <a:ext uri="{FF2B5EF4-FFF2-40B4-BE49-F238E27FC236}">
                  <a16:creationId xmlns:a16="http://schemas.microsoft.com/office/drawing/2014/main" id="{86E7A253-65F1-7195-7322-D96BEDF06956}"/>
                </a:ext>
              </a:extLst>
            </p:cNvPr>
            <p:cNvSpPr/>
            <p:nvPr/>
          </p:nvSpPr>
          <p:spPr>
            <a:xfrm>
              <a:off x="11134102" y="4036377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Rectangle 1470">
              <a:extLst>
                <a:ext uri="{FF2B5EF4-FFF2-40B4-BE49-F238E27FC236}">
                  <a16:creationId xmlns:a16="http://schemas.microsoft.com/office/drawing/2014/main" id="{B30E985A-470F-9B93-A1C9-C0C12E08A88E}"/>
                </a:ext>
              </a:extLst>
            </p:cNvPr>
            <p:cNvSpPr/>
            <p:nvPr/>
          </p:nvSpPr>
          <p:spPr>
            <a:xfrm>
              <a:off x="10938572" y="4234473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Rectangle 1471">
              <a:extLst>
                <a:ext uri="{FF2B5EF4-FFF2-40B4-BE49-F238E27FC236}">
                  <a16:creationId xmlns:a16="http://schemas.microsoft.com/office/drawing/2014/main" id="{B0E02647-A3A7-67E8-0E7F-D82B102A8031}"/>
                </a:ext>
              </a:extLst>
            </p:cNvPr>
            <p:cNvSpPr/>
            <p:nvPr/>
          </p:nvSpPr>
          <p:spPr>
            <a:xfrm>
              <a:off x="11132797" y="4231688"/>
              <a:ext cx="161061" cy="151356"/>
            </a:xfrm>
            <a:prstGeom prst="rect">
              <a:avLst/>
            </a:prstGeom>
            <a:pattFill prst="pct90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Rectangle 1472">
              <a:extLst>
                <a:ext uri="{FF2B5EF4-FFF2-40B4-BE49-F238E27FC236}">
                  <a16:creationId xmlns:a16="http://schemas.microsoft.com/office/drawing/2014/main" id="{CDE37304-5C16-612A-1C12-B4F4C0D2EE0F}"/>
                </a:ext>
              </a:extLst>
            </p:cNvPr>
            <p:cNvSpPr/>
            <p:nvPr/>
          </p:nvSpPr>
          <p:spPr>
            <a:xfrm>
              <a:off x="10828652" y="3044406"/>
              <a:ext cx="72551" cy="1340675"/>
            </a:xfrm>
            <a:prstGeom prst="rect">
              <a:avLst/>
            </a:prstGeom>
            <a:pattFill prst="plaid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8" name="Group 1497">
            <a:extLst>
              <a:ext uri="{FF2B5EF4-FFF2-40B4-BE49-F238E27FC236}">
                <a16:creationId xmlns:a16="http://schemas.microsoft.com/office/drawing/2014/main" id="{38C4C9CF-6233-810D-330B-C0AAF0EBF7A7}"/>
              </a:ext>
            </a:extLst>
          </p:cNvPr>
          <p:cNvGrpSpPr/>
          <p:nvPr/>
        </p:nvGrpSpPr>
        <p:grpSpPr>
          <a:xfrm>
            <a:off x="5286180" y="3328477"/>
            <a:ext cx="2483688" cy="836064"/>
            <a:chOff x="4534784" y="5612897"/>
            <a:chExt cx="2483688" cy="836064"/>
          </a:xfrm>
        </p:grpSpPr>
        <p:sp>
          <p:nvSpPr>
            <p:cNvPr id="1499" name="Rectangle 1498">
              <a:extLst>
                <a:ext uri="{FF2B5EF4-FFF2-40B4-BE49-F238E27FC236}">
                  <a16:creationId xmlns:a16="http://schemas.microsoft.com/office/drawing/2014/main" id="{A758666E-55AA-49B3-E302-1F3F7FE59851}"/>
                </a:ext>
              </a:extLst>
            </p:cNvPr>
            <p:cNvSpPr/>
            <p:nvPr/>
          </p:nvSpPr>
          <p:spPr>
            <a:xfrm>
              <a:off x="4542969" y="5612897"/>
              <a:ext cx="2375431" cy="83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TextBox 1499">
              <a:extLst>
                <a:ext uri="{FF2B5EF4-FFF2-40B4-BE49-F238E27FC236}">
                  <a16:creationId xmlns:a16="http://schemas.microsoft.com/office/drawing/2014/main" id="{CAFBD073-774B-0594-48A0-3ACF1B1281F0}"/>
                </a:ext>
              </a:extLst>
            </p:cNvPr>
            <p:cNvSpPr txBox="1"/>
            <p:nvPr/>
          </p:nvSpPr>
          <p:spPr>
            <a:xfrm>
              <a:off x="4534784" y="5815596"/>
              <a:ext cx="24836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Verilog (RTL)</a:t>
              </a:r>
            </a:p>
          </p:txBody>
        </p:sp>
      </p:grpSp>
      <p:grpSp>
        <p:nvGrpSpPr>
          <p:cNvPr id="1501" name="Group 1500">
            <a:extLst>
              <a:ext uri="{FF2B5EF4-FFF2-40B4-BE49-F238E27FC236}">
                <a16:creationId xmlns:a16="http://schemas.microsoft.com/office/drawing/2014/main" id="{66BCF8FC-573A-2623-8861-B64C91E5FFCD}"/>
              </a:ext>
            </a:extLst>
          </p:cNvPr>
          <p:cNvGrpSpPr/>
          <p:nvPr/>
        </p:nvGrpSpPr>
        <p:grpSpPr>
          <a:xfrm>
            <a:off x="8359138" y="3320071"/>
            <a:ext cx="2375431" cy="844470"/>
            <a:chOff x="8003982" y="5604491"/>
            <a:chExt cx="2375431" cy="844470"/>
          </a:xfrm>
        </p:grpSpPr>
        <p:sp>
          <p:nvSpPr>
            <p:cNvPr id="1502" name="Rectangle 1501">
              <a:extLst>
                <a:ext uri="{FF2B5EF4-FFF2-40B4-BE49-F238E27FC236}">
                  <a16:creationId xmlns:a16="http://schemas.microsoft.com/office/drawing/2014/main" id="{64A0B772-3317-3471-A2A1-F47306E73A22}"/>
                </a:ext>
              </a:extLst>
            </p:cNvPr>
            <p:cNvSpPr/>
            <p:nvPr/>
          </p:nvSpPr>
          <p:spPr>
            <a:xfrm>
              <a:off x="8003982" y="5604491"/>
              <a:ext cx="2375431" cy="844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3" name="TextBox 1502">
              <a:extLst>
                <a:ext uri="{FF2B5EF4-FFF2-40B4-BE49-F238E27FC236}">
                  <a16:creationId xmlns:a16="http://schemas.microsoft.com/office/drawing/2014/main" id="{F28D877D-867D-138A-A43B-3F7866B66C25}"/>
                </a:ext>
              </a:extLst>
            </p:cNvPr>
            <p:cNvSpPr txBox="1"/>
            <p:nvPr/>
          </p:nvSpPr>
          <p:spPr>
            <a:xfrm>
              <a:off x="8044972" y="5814452"/>
              <a:ext cx="23145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DPDK + extern </a:t>
              </a:r>
              <a:r>
                <a:rPr lang="en-US" sz="2000" dirty="0" err="1"/>
                <a:t>libc</a:t>
              </a:r>
              <a:endParaRPr lang="en-US" sz="2000" dirty="0"/>
            </a:p>
          </p:txBody>
        </p:sp>
      </p:grpSp>
      <p:grpSp>
        <p:nvGrpSpPr>
          <p:cNvPr id="1504" name="Group 1503">
            <a:extLst>
              <a:ext uri="{FF2B5EF4-FFF2-40B4-BE49-F238E27FC236}">
                <a16:creationId xmlns:a16="http://schemas.microsoft.com/office/drawing/2014/main" id="{79E88EBC-F5F4-0224-F7DB-BEB161337854}"/>
              </a:ext>
            </a:extLst>
          </p:cNvPr>
          <p:cNvGrpSpPr/>
          <p:nvPr/>
        </p:nvGrpSpPr>
        <p:grpSpPr>
          <a:xfrm>
            <a:off x="2220558" y="3338002"/>
            <a:ext cx="2652937" cy="836064"/>
            <a:chOff x="4996835" y="5137769"/>
            <a:chExt cx="5168513" cy="836064"/>
          </a:xfrm>
        </p:grpSpPr>
        <p:sp>
          <p:nvSpPr>
            <p:cNvPr id="1505" name="Rectangle 1504">
              <a:extLst>
                <a:ext uri="{FF2B5EF4-FFF2-40B4-BE49-F238E27FC236}">
                  <a16:creationId xmlns:a16="http://schemas.microsoft.com/office/drawing/2014/main" id="{E8884019-B496-431C-B599-706860EC05A6}"/>
                </a:ext>
              </a:extLst>
            </p:cNvPr>
            <p:cNvSpPr/>
            <p:nvPr/>
          </p:nvSpPr>
          <p:spPr>
            <a:xfrm>
              <a:off x="5287300" y="5137769"/>
              <a:ext cx="4627870" cy="83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TextBox 1505">
              <a:extLst>
                <a:ext uri="{FF2B5EF4-FFF2-40B4-BE49-F238E27FC236}">
                  <a16:creationId xmlns:a16="http://schemas.microsoft.com/office/drawing/2014/main" id="{2FDF7E6D-30EF-905B-A84B-2F493C1A9E68}"/>
                </a:ext>
              </a:extLst>
            </p:cNvPr>
            <p:cNvSpPr txBox="1"/>
            <p:nvPr/>
          </p:nvSpPr>
          <p:spPr>
            <a:xfrm>
              <a:off x="4996835" y="5327795"/>
              <a:ext cx="5168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MicroC</a:t>
              </a:r>
              <a:r>
                <a:rPr lang="en-US" sz="2000" dirty="0"/>
                <a:t> with Macros</a:t>
              </a:r>
            </a:p>
          </p:txBody>
        </p:sp>
      </p:grpSp>
      <p:grpSp>
        <p:nvGrpSpPr>
          <p:cNvPr id="1507" name="Group 1506">
            <a:extLst>
              <a:ext uri="{FF2B5EF4-FFF2-40B4-BE49-F238E27FC236}">
                <a16:creationId xmlns:a16="http://schemas.microsoft.com/office/drawing/2014/main" id="{B5AE5E4B-28BB-FDB9-10E6-0D386371A3E6}"/>
              </a:ext>
            </a:extLst>
          </p:cNvPr>
          <p:cNvGrpSpPr/>
          <p:nvPr/>
        </p:nvGrpSpPr>
        <p:grpSpPr>
          <a:xfrm>
            <a:off x="2582635" y="4305104"/>
            <a:ext cx="1984021" cy="2308712"/>
            <a:chOff x="4781845" y="2345872"/>
            <a:chExt cx="2455553" cy="2965680"/>
          </a:xfrm>
        </p:grpSpPr>
        <p:grpSp>
          <p:nvGrpSpPr>
            <p:cNvPr id="1508" name="Group 1507">
              <a:extLst>
                <a:ext uri="{FF2B5EF4-FFF2-40B4-BE49-F238E27FC236}">
                  <a16:creationId xmlns:a16="http://schemas.microsoft.com/office/drawing/2014/main" id="{45BDBA97-4DE5-1259-E621-67016A791395}"/>
                </a:ext>
              </a:extLst>
            </p:cNvPr>
            <p:cNvGrpSpPr/>
            <p:nvPr/>
          </p:nvGrpSpPr>
          <p:grpSpPr>
            <a:xfrm>
              <a:off x="5586640" y="2713130"/>
              <a:ext cx="1641893" cy="2181224"/>
              <a:chOff x="3290912" y="3480402"/>
              <a:chExt cx="1641893" cy="2181224"/>
            </a:xfrm>
          </p:grpSpPr>
          <p:sp>
            <p:nvSpPr>
              <p:cNvPr id="1534" name="Rectangle 1533">
                <a:extLst>
                  <a:ext uri="{FF2B5EF4-FFF2-40B4-BE49-F238E27FC236}">
                    <a16:creationId xmlns:a16="http://schemas.microsoft.com/office/drawing/2014/main" id="{3E64E413-EFDB-C7A7-B78D-18622A769E0C}"/>
                  </a:ext>
                </a:extLst>
              </p:cNvPr>
              <p:cNvSpPr/>
              <p:nvPr/>
            </p:nvSpPr>
            <p:spPr>
              <a:xfrm>
                <a:off x="3290912" y="348040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5" name="Rectangle 1534">
                <a:extLst>
                  <a:ext uri="{FF2B5EF4-FFF2-40B4-BE49-F238E27FC236}">
                    <a16:creationId xmlns:a16="http://schemas.microsoft.com/office/drawing/2014/main" id="{639DAC34-4775-A335-79D1-42C8C6AD03D9}"/>
                  </a:ext>
                </a:extLst>
              </p:cNvPr>
              <p:cNvSpPr/>
              <p:nvPr/>
            </p:nvSpPr>
            <p:spPr>
              <a:xfrm>
                <a:off x="3330124" y="353221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6" name="Rectangle 1535">
                <a:extLst>
                  <a:ext uri="{FF2B5EF4-FFF2-40B4-BE49-F238E27FC236}">
                    <a16:creationId xmlns:a16="http://schemas.microsoft.com/office/drawing/2014/main" id="{6572E24E-C7AF-5283-7B4B-95A02C94ADFE}"/>
                  </a:ext>
                </a:extLst>
              </p:cNvPr>
              <p:cNvSpPr/>
              <p:nvPr/>
            </p:nvSpPr>
            <p:spPr>
              <a:xfrm>
                <a:off x="3376946" y="3584034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7" name="Rectangle 1536">
                <a:extLst>
                  <a:ext uri="{FF2B5EF4-FFF2-40B4-BE49-F238E27FC236}">
                    <a16:creationId xmlns:a16="http://schemas.microsoft.com/office/drawing/2014/main" id="{B5A1539C-4809-B97F-3B38-5244848A1C4A}"/>
                  </a:ext>
                </a:extLst>
              </p:cNvPr>
              <p:cNvSpPr/>
              <p:nvPr/>
            </p:nvSpPr>
            <p:spPr>
              <a:xfrm>
                <a:off x="3436209" y="3639554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8" name="Rectangle 1537">
                <a:extLst>
                  <a:ext uri="{FF2B5EF4-FFF2-40B4-BE49-F238E27FC236}">
                    <a16:creationId xmlns:a16="http://schemas.microsoft.com/office/drawing/2014/main" id="{7CE80F3D-9ADA-1D63-5DBD-1F4DE4786C07}"/>
                  </a:ext>
                </a:extLst>
              </p:cNvPr>
              <p:cNvSpPr/>
              <p:nvPr/>
            </p:nvSpPr>
            <p:spPr>
              <a:xfrm>
                <a:off x="3836201" y="348522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39" name="Rectangle 1538">
                <a:extLst>
                  <a:ext uri="{FF2B5EF4-FFF2-40B4-BE49-F238E27FC236}">
                    <a16:creationId xmlns:a16="http://schemas.microsoft.com/office/drawing/2014/main" id="{352C84F4-0EAE-F235-D286-0571AE71C60A}"/>
                  </a:ext>
                </a:extLst>
              </p:cNvPr>
              <p:cNvSpPr/>
              <p:nvPr/>
            </p:nvSpPr>
            <p:spPr>
              <a:xfrm>
                <a:off x="3875413" y="353704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0" name="Rectangle 1539">
                <a:extLst>
                  <a:ext uri="{FF2B5EF4-FFF2-40B4-BE49-F238E27FC236}">
                    <a16:creationId xmlns:a16="http://schemas.microsoft.com/office/drawing/2014/main" id="{2351167B-F0C6-FD2C-27F2-0E8CE6E232F4}"/>
                  </a:ext>
                </a:extLst>
              </p:cNvPr>
              <p:cNvSpPr/>
              <p:nvPr/>
            </p:nvSpPr>
            <p:spPr>
              <a:xfrm>
                <a:off x="3922235" y="358885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1" name="Rectangle 1540">
                <a:extLst>
                  <a:ext uri="{FF2B5EF4-FFF2-40B4-BE49-F238E27FC236}">
                    <a16:creationId xmlns:a16="http://schemas.microsoft.com/office/drawing/2014/main" id="{0DECD0CF-4775-6422-E07C-C04964456ADB}"/>
                  </a:ext>
                </a:extLst>
              </p:cNvPr>
              <p:cNvSpPr/>
              <p:nvPr/>
            </p:nvSpPr>
            <p:spPr>
              <a:xfrm>
                <a:off x="3981498" y="364437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2" name="Rectangle 1541">
                <a:extLst>
                  <a:ext uri="{FF2B5EF4-FFF2-40B4-BE49-F238E27FC236}">
                    <a16:creationId xmlns:a16="http://schemas.microsoft.com/office/drawing/2014/main" id="{5E67F1B9-120A-3ADE-6D55-D2E9DD1E27BD}"/>
                  </a:ext>
                </a:extLst>
              </p:cNvPr>
              <p:cNvSpPr/>
              <p:nvPr/>
            </p:nvSpPr>
            <p:spPr>
              <a:xfrm>
                <a:off x="4378049" y="3484466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3" name="Rectangle 1542">
                <a:extLst>
                  <a:ext uri="{FF2B5EF4-FFF2-40B4-BE49-F238E27FC236}">
                    <a16:creationId xmlns:a16="http://schemas.microsoft.com/office/drawing/2014/main" id="{AA5AC841-39D4-0B1B-0A17-6A4CD069CC9A}"/>
                  </a:ext>
                </a:extLst>
              </p:cNvPr>
              <p:cNvSpPr/>
              <p:nvPr/>
            </p:nvSpPr>
            <p:spPr>
              <a:xfrm>
                <a:off x="4417261" y="353628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4" name="Rectangle 1543">
                <a:extLst>
                  <a:ext uri="{FF2B5EF4-FFF2-40B4-BE49-F238E27FC236}">
                    <a16:creationId xmlns:a16="http://schemas.microsoft.com/office/drawing/2014/main" id="{D0FD7DE4-D6C5-56D7-D71F-FA2F7F9D691F}"/>
                  </a:ext>
                </a:extLst>
              </p:cNvPr>
              <p:cNvSpPr/>
              <p:nvPr/>
            </p:nvSpPr>
            <p:spPr>
              <a:xfrm>
                <a:off x="4464083" y="358809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5" name="Rectangle 1544">
                <a:extLst>
                  <a:ext uri="{FF2B5EF4-FFF2-40B4-BE49-F238E27FC236}">
                    <a16:creationId xmlns:a16="http://schemas.microsoft.com/office/drawing/2014/main" id="{CF5B2A32-ACCC-5BDE-0D03-F7C42B93995D}"/>
                  </a:ext>
                </a:extLst>
              </p:cNvPr>
              <p:cNvSpPr/>
              <p:nvPr/>
            </p:nvSpPr>
            <p:spPr>
              <a:xfrm>
                <a:off x="4523346" y="364361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6" name="Rectangle 1545">
                <a:extLst>
                  <a:ext uri="{FF2B5EF4-FFF2-40B4-BE49-F238E27FC236}">
                    <a16:creationId xmlns:a16="http://schemas.microsoft.com/office/drawing/2014/main" id="{40AD4FA3-7C48-7371-896E-D4FA6E8E9308}"/>
                  </a:ext>
                </a:extLst>
              </p:cNvPr>
              <p:cNvSpPr/>
              <p:nvPr/>
            </p:nvSpPr>
            <p:spPr>
              <a:xfrm>
                <a:off x="3311221" y="403953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7" name="Rectangle 1546">
                <a:extLst>
                  <a:ext uri="{FF2B5EF4-FFF2-40B4-BE49-F238E27FC236}">
                    <a16:creationId xmlns:a16="http://schemas.microsoft.com/office/drawing/2014/main" id="{38765EBF-3F6C-22FB-8FE7-49F1FE73E3E2}"/>
                  </a:ext>
                </a:extLst>
              </p:cNvPr>
              <p:cNvSpPr/>
              <p:nvPr/>
            </p:nvSpPr>
            <p:spPr>
              <a:xfrm>
                <a:off x="3350433" y="409134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8" name="Rectangle 1547">
                <a:extLst>
                  <a:ext uri="{FF2B5EF4-FFF2-40B4-BE49-F238E27FC236}">
                    <a16:creationId xmlns:a16="http://schemas.microsoft.com/office/drawing/2014/main" id="{E651E97E-0560-0146-A495-CFB6505DA0C0}"/>
                  </a:ext>
                </a:extLst>
              </p:cNvPr>
              <p:cNvSpPr/>
              <p:nvPr/>
            </p:nvSpPr>
            <p:spPr>
              <a:xfrm>
                <a:off x="3397255" y="414316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49" name="Rectangle 1548">
                <a:extLst>
                  <a:ext uri="{FF2B5EF4-FFF2-40B4-BE49-F238E27FC236}">
                    <a16:creationId xmlns:a16="http://schemas.microsoft.com/office/drawing/2014/main" id="{9D05C5AD-6A5A-1459-D166-FBFA8571CB90}"/>
                  </a:ext>
                </a:extLst>
              </p:cNvPr>
              <p:cNvSpPr/>
              <p:nvPr/>
            </p:nvSpPr>
            <p:spPr>
              <a:xfrm>
                <a:off x="3456518" y="419868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0" name="Rectangle 1549">
                <a:extLst>
                  <a:ext uri="{FF2B5EF4-FFF2-40B4-BE49-F238E27FC236}">
                    <a16:creationId xmlns:a16="http://schemas.microsoft.com/office/drawing/2014/main" id="{B7D2B70D-47BC-B63A-94D1-F9173DF0A2D8}"/>
                  </a:ext>
                </a:extLst>
              </p:cNvPr>
              <p:cNvSpPr/>
              <p:nvPr/>
            </p:nvSpPr>
            <p:spPr>
              <a:xfrm>
                <a:off x="3856510" y="404435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1" name="Rectangle 1550">
                <a:extLst>
                  <a:ext uri="{FF2B5EF4-FFF2-40B4-BE49-F238E27FC236}">
                    <a16:creationId xmlns:a16="http://schemas.microsoft.com/office/drawing/2014/main" id="{CA7F6B45-7FB2-8D85-0092-12A6634B72F5}"/>
                  </a:ext>
                </a:extLst>
              </p:cNvPr>
              <p:cNvSpPr/>
              <p:nvPr/>
            </p:nvSpPr>
            <p:spPr>
              <a:xfrm>
                <a:off x="3895722" y="4096174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2" name="Rectangle 1551">
                <a:extLst>
                  <a:ext uri="{FF2B5EF4-FFF2-40B4-BE49-F238E27FC236}">
                    <a16:creationId xmlns:a16="http://schemas.microsoft.com/office/drawing/2014/main" id="{0565CE3B-1B1A-61D4-03BD-ACB5393B5BFB}"/>
                  </a:ext>
                </a:extLst>
              </p:cNvPr>
              <p:cNvSpPr/>
              <p:nvPr/>
            </p:nvSpPr>
            <p:spPr>
              <a:xfrm>
                <a:off x="3942544" y="4147990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3" name="Rectangle 1552">
                <a:extLst>
                  <a:ext uri="{FF2B5EF4-FFF2-40B4-BE49-F238E27FC236}">
                    <a16:creationId xmlns:a16="http://schemas.microsoft.com/office/drawing/2014/main" id="{1F098DDE-4A6C-7C20-DDDE-0C2C5FD5180B}"/>
                  </a:ext>
                </a:extLst>
              </p:cNvPr>
              <p:cNvSpPr/>
              <p:nvPr/>
            </p:nvSpPr>
            <p:spPr>
              <a:xfrm>
                <a:off x="4001807" y="4203510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4" name="Rectangle 1553">
                <a:extLst>
                  <a:ext uri="{FF2B5EF4-FFF2-40B4-BE49-F238E27FC236}">
                    <a16:creationId xmlns:a16="http://schemas.microsoft.com/office/drawing/2014/main" id="{ABC5A6FD-8A78-C988-3400-C7D7371AFC02}"/>
                  </a:ext>
                </a:extLst>
              </p:cNvPr>
              <p:cNvSpPr/>
              <p:nvPr/>
            </p:nvSpPr>
            <p:spPr>
              <a:xfrm>
                <a:off x="4398358" y="404359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5" name="Rectangle 1554">
                <a:extLst>
                  <a:ext uri="{FF2B5EF4-FFF2-40B4-BE49-F238E27FC236}">
                    <a16:creationId xmlns:a16="http://schemas.microsoft.com/office/drawing/2014/main" id="{B654A28B-5317-7E37-AD8B-7D026FC487FE}"/>
                  </a:ext>
                </a:extLst>
              </p:cNvPr>
              <p:cNvSpPr/>
              <p:nvPr/>
            </p:nvSpPr>
            <p:spPr>
              <a:xfrm>
                <a:off x="4437570" y="409541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6" name="Rectangle 1555">
                <a:extLst>
                  <a:ext uri="{FF2B5EF4-FFF2-40B4-BE49-F238E27FC236}">
                    <a16:creationId xmlns:a16="http://schemas.microsoft.com/office/drawing/2014/main" id="{B463FD3A-54FE-8F9E-6EF9-21B68C9314AE}"/>
                  </a:ext>
                </a:extLst>
              </p:cNvPr>
              <p:cNvSpPr/>
              <p:nvPr/>
            </p:nvSpPr>
            <p:spPr>
              <a:xfrm>
                <a:off x="4484392" y="414722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7" name="Rectangle 1556">
                <a:extLst>
                  <a:ext uri="{FF2B5EF4-FFF2-40B4-BE49-F238E27FC236}">
                    <a16:creationId xmlns:a16="http://schemas.microsoft.com/office/drawing/2014/main" id="{B0E6D973-C3A7-5833-9E05-3A07800F465F}"/>
                  </a:ext>
                </a:extLst>
              </p:cNvPr>
              <p:cNvSpPr/>
              <p:nvPr/>
            </p:nvSpPr>
            <p:spPr>
              <a:xfrm>
                <a:off x="4543655" y="420274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8" name="Rectangle 1557">
                <a:extLst>
                  <a:ext uri="{FF2B5EF4-FFF2-40B4-BE49-F238E27FC236}">
                    <a16:creationId xmlns:a16="http://schemas.microsoft.com/office/drawing/2014/main" id="{25386D2F-777D-7C35-B870-0DB138A9F494}"/>
                  </a:ext>
                </a:extLst>
              </p:cNvPr>
              <p:cNvSpPr/>
              <p:nvPr/>
            </p:nvSpPr>
            <p:spPr>
              <a:xfrm>
                <a:off x="3324129" y="458977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59" name="Rectangle 1558">
                <a:extLst>
                  <a:ext uri="{FF2B5EF4-FFF2-40B4-BE49-F238E27FC236}">
                    <a16:creationId xmlns:a16="http://schemas.microsoft.com/office/drawing/2014/main" id="{2D1F2E1F-F744-88B5-A571-312D4F47EEEF}"/>
                  </a:ext>
                </a:extLst>
              </p:cNvPr>
              <p:cNvSpPr/>
              <p:nvPr/>
            </p:nvSpPr>
            <p:spPr>
              <a:xfrm>
                <a:off x="3363341" y="464159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0" name="Rectangle 1559">
                <a:extLst>
                  <a:ext uri="{FF2B5EF4-FFF2-40B4-BE49-F238E27FC236}">
                    <a16:creationId xmlns:a16="http://schemas.microsoft.com/office/drawing/2014/main" id="{CF449C4D-058D-3DD4-A528-B7CFC057929D}"/>
                  </a:ext>
                </a:extLst>
              </p:cNvPr>
              <p:cNvSpPr/>
              <p:nvPr/>
            </p:nvSpPr>
            <p:spPr>
              <a:xfrm>
                <a:off x="3410163" y="469340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1" name="Rectangle 1560">
                <a:extLst>
                  <a:ext uri="{FF2B5EF4-FFF2-40B4-BE49-F238E27FC236}">
                    <a16:creationId xmlns:a16="http://schemas.microsoft.com/office/drawing/2014/main" id="{BB6C800D-5ED7-4BB8-7BF7-AABA10AEC090}"/>
                  </a:ext>
                </a:extLst>
              </p:cNvPr>
              <p:cNvSpPr/>
              <p:nvPr/>
            </p:nvSpPr>
            <p:spPr>
              <a:xfrm>
                <a:off x="3469426" y="474892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2" name="Rectangle 1561">
                <a:extLst>
                  <a:ext uri="{FF2B5EF4-FFF2-40B4-BE49-F238E27FC236}">
                    <a16:creationId xmlns:a16="http://schemas.microsoft.com/office/drawing/2014/main" id="{CD93ED68-826D-54B7-7B55-FFAC0BF5D66F}"/>
                  </a:ext>
                </a:extLst>
              </p:cNvPr>
              <p:cNvSpPr/>
              <p:nvPr/>
            </p:nvSpPr>
            <p:spPr>
              <a:xfrm>
                <a:off x="3869418" y="4594600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3" name="Rectangle 1562">
                <a:extLst>
                  <a:ext uri="{FF2B5EF4-FFF2-40B4-BE49-F238E27FC236}">
                    <a16:creationId xmlns:a16="http://schemas.microsoft.com/office/drawing/2014/main" id="{0CF24361-9A55-7400-FB29-EEFD7C102F41}"/>
                  </a:ext>
                </a:extLst>
              </p:cNvPr>
              <p:cNvSpPr/>
              <p:nvPr/>
            </p:nvSpPr>
            <p:spPr>
              <a:xfrm>
                <a:off x="3908630" y="4646416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4" name="Rectangle 1563">
                <a:extLst>
                  <a:ext uri="{FF2B5EF4-FFF2-40B4-BE49-F238E27FC236}">
                    <a16:creationId xmlns:a16="http://schemas.microsoft.com/office/drawing/2014/main" id="{9116D364-95AF-8282-B71C-B5A720853B14}"/>
                  </a:ext>
                </a:extLst>
              </p:cNvPr>
              <p:cNvSpPr/>
              <p:nvPr/>
            </p:nvSpPr>
            <p:spPr>
              <a:xfrm>
                <a:off x="3955452" y="469823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5" name="Rectangle 1564">
                <a:extLst>
                  <a:ext uri="{FF2B5EF4-FFF2-40B4-BE49-F238E27FC236}">
                    <a16:creationId xmlns:a16="http://schemas.microsoft.com/office/drawing/2014/main" id="{B3232D1A-79DF-2484-B447-1456B62557DC}"/>
                  </a:ext>
                </a:extLst>
              </p:cNvPr>
              <p:cNvSpPr/>
              <p:nvPr/>
            </p:nvSpPr>
            <p:spPr>
              <a:xfrm>
                <a:off x="4014715" y="475375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6" name="Rectangle 1565">
                <a:extLst>
                  <a:ext uri="{FF2B5EF4-FFF2-40B4-BE49-F238E27FC236}">
                    <a16:creationId xmlns:a16="http://schemas.microsoft.com/office/drawing/2014/main" id="{D2027403-7D87-77EB-E279-0471229D3F3A}"/>
                  </a:ext>
                </a:extLst>
              </p:cNvPr>
              <p:cNvSpPr/>
              <p:nvPr/>
            </p:nvSpPr>
            <p:spPr>
              <a:xfrm>
                <a:off x="4411266" y="4593839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7" name="Rectangle 1566">
                <a:extLst>
                  <a:ext uri="{FF2B5EF4-FFF2-40B4-BE49-F238E27FC236}">
                    <a16:creationId xmlns:a16="http://schemas.microsoft.com/office/drawing/2014/main" id="{C5F01298-53B3-6BEB-9EB5-3BC107C06909}"/>
                  </a:ext>
                </a:extLst>
              </p:cNvPr>
              <p:cNvSpPr/>
              <p:nvPr/>
            </p:nvSpPr>
            <p:spPr>
              <a:xfrm>
                <a:off x="4450478" y="464565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8" name="Rectangle 1567">
                <a:extLst>
                  <a:ext uri="{FF2B5EF4-FFF2-40B4-BE49-F238E27FC236}">
                    <a16:creationId xmlns:a16="http://schemas.microsoft.com/office/drawing/2014/main" id="{B5595512-ACD2-0B0A-E62B-D48FB9F10ED0}"/>
                  </a:ext>
                </a:extLst>
              </p:cNvPr>
              <p:cNvSpPr/>
              <p:nvPr/>
            </p:nvSpPr>
            <p:spPr>
              <a:xfrm>
                <a:off x="4497300" y="469747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69" name="Rectangle 1568">
                <a:extLst>
                  <a:ext uri="{FF2B5EF4-FFF2-40B4-BE49-F238E27FC236}">
                    <a16:creationId xmlns:a16="http://schemas.microsoft.com/office/drawing/2014/main" id="{784A6AD7-7136-0D54-E2D0-029A3E478899}"/>
                  </a:ext>
                </a:extLst>
              </p:cNvPr>
              <p:cNvSpPr/>
              <p:nvPr/>
            </p:nvSpPr>
            <p:spPr>
              <a:xfrm>
                <a:off x="4556563" y="475299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0" name="Rectangle 1569">
                <a:extLst>
                  <a:ext uri="{FF2B5EF4-FFF2-40B4-BE49-F238E27FC236}">
                    <a16:creationId xmlns:a16="http://schemas.microsoft.com/office/drawing/2014/main" id="{AE6809AE-60C8-D106-1AEE-0C51306E9799}"/>
                  </a:ext>
                </a:extLst>
              </p:cNvPr>
              <p:cNvSpPr/>
              <p:nvPr/>
            </p:nvSpPr>
            <p:spPr>
              <a:xfrm>
                <a:off x="3324129" y="514408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1" name="Rectangle 1570">
                <a:extLst>
                  <a:ext uri="{FF2B5EF4-FFF2-40B4-BE49-F238E27FC236}">
                    <a16:creationId xmlns:a16="http://schemas.microsoft.com/office/drawing/2014/main" id="{6E0AD847-CD90-5F6F-C1A3-73EABFEB598D}"/>
                  </a:ext>
                </a:extLst>
              </p:cNvPr>
              <p:cNvSpPr/>
              <p:nvPr/>
            </p:nvSpPr>
            <p:spPr>
              <a:xfrm>
                <a:off x="3363341" y="519589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2" name="Rectangle 1571">
                <a:extLst>
                  <a:ext uri="{FF2B5EF4-FFF2-40B4-BE49-F238E27FC236}">
                    <a16:creationId xmlns:a16="http://schemas.microsoft.com/office/drawing/2014/main" id="{30D4694F-6F06-F625-9E38-D3457DD393EE}"/>
                  </a:ext>
                </a:extLst>
              </p:cNvPr>
              <p:cNvSpPr/>
              <p:nvPr/>
            </p:nvSpPr>
            <p:spPr>
              <a:xfrm>
                <a:off x="3410163" y="524771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3" name="Rectangle 1572">
                <a:extLst>
                  <a:ext uri="{FF2B5EF4-FFF2-40B4-BE49-F238E27FC236}">
                    <a16:creationId xmlns:a16="http://schemas.microsoft.com/office/drawing/2014/main" id="{BA8E23E9-160D-6059-18D4-3AF255708BD1}"/>
                  </a:ext>
                </a:extLst>
              </p:cNvPr>
              <p:cNvSpPr/>
              <p:nvPr/>
            </p:nvSpPr>
            <p:spPr>
              <a:xfrm>
                <a:off x="3469426" y="5303233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4" name="Rectangle 1573">
                <a:extLst>
                  <a:ext uri="{FF2B5EF4-FFF2-40B4-BE49-F238E27FC236}">
                    <a16:creationId xmlns:a16="http://schemas.microsoft.com/office/drawing/2014/main" id="{37FEFC01-8807-D205-A56C-8A9046993121}"/>
                  </a:ext>
                </a:extLst>
              </p:cNvPr>
              <p:cNvSpPr/>
              <p:nvPr/>
            </p:nvSpPr>
            <p:spPr>
              <a:xfrm>
                <a:off x="3869418" y="5148906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5" name="Rectangle 1574">
                <a:extLst>
                  <a:ext uri="{FF2B5EF4-FFF2-40B4-BE49-F238E27FC236}">
                    <a16:creationId xmlns:a16="http://schemas.microsoft.com/office/drawing/2014/main" id="{28BCB3BD-054C-71E4-751F-961B57A68CC9}"/>
                  </a:ext>
                </a:extLst>
              </p:cNvPr>
              <p:cNvSpPr/>
              <p:nvPr/>
            </p:nvSpPr>
            <p:spPr>
              <a:xfrm>
                <a:off x="3908630" y="5200722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6" name="Rectangle 1575">
                <a:extLst>
                  <a:ext uri="{FF2B5EF4-FFF2-40B4-BE49-F238E27FC236}">
                    <a16:creationId xmlns:a16="http://schemas.microsoft.com/office/drawing/2014/main" id="{B5A8ED61-F2A1-1B3B-85F9-97F2BC2562EC}"/>
                  </a:ext>
                </a:extLst>
              </p:cNvPr>
              <p:cNvSpPr/>
              <p:nvPr/>
            </p:nvSpPr>
            <p:spPr>
              <a:xfrm>
                <a:off x="3955452" y="525253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7" name="Rectangle 1576">
                <a:extLst>
                  <a:ext uri="{FF2B5EF4-FFF2-40B4-BE49-F238E27FC236}">
                    <a16:creationId xmlns:a16="http://schemas.microsoft.com/office/drawing/2014/main" id="{B9F70E6C-553E-5EA5-52CF-CCB31AE57011}"/>
                  </a:ext>
                </a:extLst>
              </p:cNvPr>
              <p:cNvSpPr/>
              <p:nvPr/>
            </p:nvSpPr>
            <p:spPr>
              <a:xfrm>
                <a:off x="4014715" y="5308058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8" name="Rectangle 1577">
                <a:extLst>
                  <a:ext uri="{FF2B5EF4-FFF2-40B4-BE49-F238E27FC236}">
                    <a16:creationId xmlns:a16="http://schemas.microsoft.com/office/drawing/2014/main" id="{06EE4E57-D07E-1CCA-C249-3087FF42C30D}"/>
                  </a:ext>
                </a:extLst>
              </p:cNvPr>
              <p:cNvSpPr/>
              <p:nvPr/>
            </p:nvSpPr>
            <p:spPr>
              <a:xfrm>
                <a:off x="4411266" y="5148145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79" name="Rectangle 1578">
                <a:extLst>
                  <a:ext uri="{FF2B5EF4-FFF2-40B4-BE49-F238E27FC236}">
                    <a16:creationId xmlns:a16="http://schemas.microsoft.com/office/drawing/2014/main" id="{BCE17373-5131-331A-F448-136FA38DD60E}"/>
                  </a:ext>
                </a:extLst>
              </p:cNvPr>
              <p:cNvSpPr/>
              <p:nvPr/>
            </p:nvSpPr>
            <p:spPr>
              <a:xfrm>
                <a:off x="4450478" y="5199961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0" name="Rectangle 1579">
                <a:extLst>
                  <a:ext uri="{FF2B5EF4-FFF2-40B4-BE49-F238E27FC236}">
                    <a16:creationId xmlns:a16="http://schemas.microsoft.com/office/drawing/2014/main" id="{863825E1-EB16-E94D-F1F8-03A601F22AD8}"/>
                  </a:ext>
                </a:extLst>
              </p:cNvPr>
              <p:cNvSpPr/>
              <p:nvPr/>
            </p:nvSpPr>
            <p:spPr>
              <a:xfrm>
                <a:off x="4497300" y="525177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81" name="Rectangle 1580">
                <a:extLst>
                  <a:ext uri="{FF2B5EF4-FFF2-40B4-BE49-F238E27FC236}">
                    <a16:creationId xmlns:a16="http://schemas.microsoft.com/office/drawing/2014/main" id="{55148A3D-7D48-E731-52C9-F2CAAF8716D8}"/>
                  </a:ext>
                </a:extLst>
              </p:cNvPr>
              <p:cNvSpPr/>
              <p:nvPr/>
            </p:nvSpPr>
            <p:spPr>
              <a:xfrm>
                <a:off x="4556563" y="5307297"/>
                <a:ext cx="376242" cy="353568"/>
              </a:xfrm>
              <a:prstGeom prst="rect">
                <a:avLst/>
              </a:prstGeom>
              <a:pattFill prst="pct90">
                <a:fgClr>
                  <a:schemeClr val="accent6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509" name="Group 1508">
              <a:extLst>
                <a:ext uri="{FF2B5EF4-FFF2-40B4-BE49-F238E27FC236}">
                  <a16:creationId xmlns:a16="http://schemas.microsoft.com/office/drawing/2014/main" id="{9BB8DA80-4E08-5D8D-4827-DC62D54B1689}"/>
                </a:ext>
              </a:extLst>
            </p:cNvPr>
            <p:cNvGrpSpPr/>
            <p:nvPr/>
          </p:nvGrpSpPr>
          <p:grpSpPr>
            <a:xfrm>
              <a:off x="4795088" y="2345872"/>
              <a:ext cx="2422651" cy="2965680"/>
              <a:chOff x="4795088" y="2345872"/>
              <a:chExt cx="2422651" cy="2965680"/>
            </a:xfrm>
          </p:grpSpPr>
          <p:grpSp>
            <p:nvGrpSpPr>
              <p:cNvPr id="1529" name="Group 1528">
                <a:extLst>
                  <a:ext uri="{FF2B5EF4-FFF2-40B4-BE49-F238E27FC236}">
                    <a16:creationId xmlns:a16="http://schemas.microsoft.com/office/drawing/2014/main" id="{D65DFACF-E839-853E-4FF6-0189BA5D4CEF}"/>
                  </a:ext>
                </a:extLst>
              </p:cNvPr>
              <p:cNvGrpSpPr/>
              <p:nvPr/>
            </p:nvGrpSpPr>
            <p:grpSpPr>
              <a:xfrm>
                <a:off x="4795088" y="2345872"/>
                <a:ext cx="2422651" cy="2826010"/>
                <a:chOff x="3031783" y="3024566"/>
                <a:chExt cx="2422651" cy="2826010"/>
              </a:xfrm>
            </p:grpSpPr>
            <p:sp>
              <p:nvSpPr>
                <p:cNvPr id="1531" name="Rectangle 1530">
                  <a:extLst>
                    <a:ext uri="{FF2B5EF4-FFF2-40B4-BE49-F238E27FC236}">
                      <a16:creationId xmlns:a16="http://schemas.microsoft.com/office/drawing/2014/main" id="{A132810C-AC3B-ACB0-40FC-6B87591F5014}"/>
                    </a:ext>
                  </a:extLst>
                </p:cNvPr>
                <p:cNvSpPr/>
                <p:nvPr/>
              </p:nvSpPr>
              <p:spPr>
                <a:xfrm>
                  <a:off x="3031783" y="5626421"/>
                  <a:ext cx="2422651" cy="22415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2" name="Rectangle 1531">
                  <a:extLst>
                    <a:ext uri="{FF2B5EF4-FFF2-40B4-BE49-F238E27FC236}">
                      <a16:creationId xmlns:a16="http://schemas.microsoft.com/office/drawing/2014/main" id="{C19CF391-145D-0D5D-08C1-F047E323121B}"/>
                    </a:ext>
                  </a:extLst>
                </p:cNvPr>
                <p:cNvSpPr/>
                <p:nvPr/>
              </p:nvSpPr>
              <p:spPr>
                <a:xfrm>
                  <a:off x="3031783" y="3056646"/>
                  <a:ext cx="2422651" cy="27777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33" name="TextBox 1532">
                  <a:extLst>
                    <a:ext uri="{FF2B5EF4-FFF2-40B4-BE49-F238E27FC236}">
                      <a16:creationId xmlns:a16="http://schemas.microsoft.com/office/drawing/2014/main" id="{8439EDF3-3EE3-93E3-5F42-ABDFE6C29C19}"/>
                    </a:ext>
                  </a:extLst>
                </p:cNvPr>
                <p:cNvSpPr txBox="1"/>
                <p:nvPr/>
              </p:nvSpPr>
              <p:spPr>
                <a:xfrm>
                  <a:off x="3918012" y="3024566"/>
                  <a:ext cx="292333" cy="4383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1200" dirty="0"/>
                </a:p>
              </p:txBody>
            </p:sp>
          </p:grpSp>
          <p:sp>
            <p:nvSpPr>
              <p:cNvPr id="1530" name="TextBox 1529">
                <a:extLst>
                  <a:ext uri="{FF2B5EF4-FFF2-40B4-BE49-F238E27FC236}">
                    <a16:creationId xmlns:a16="http://schemas.microsoft.com/office/drawing/2014/main" id="{238324C9-40F2-91A9-41D6-490A1E48929F}"/>
                  </a:ext>
                </a:extLst>
              </p:cNvPr>
              <p:cNvSpPr txBox="1"/>
              <p:nvPr/>
            </p:nvSpPr>
            <p:spPr>
              <a:xfrm>
                <a:off x="5640891" y="4873207"/>
                <a:ext cx="292333" cy="438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200" dirty="0"/>
              </a:p>
            </p:txBody>
          </p:sp>
        </p:grpSp>
        <p:grpSp>
          <p:nvGrpSpPr>
            <p:cNvPr id="1510" name="Group 1509">
              <a:extLst>
                <a:ext uri="{FF2B5EF4-FFF2-40B4-BE49-F238E27FC236}">
                  <a16:creationId xmlns:a16="http://schemas.microsoft.com/office/drawing/2014/main" id="{121B3F6C-9FD0-BF08-5D1F-0945C1EC3B1F}"/>
                </a:ext>
              </a:extLst>
            </p:cNvPr>
            <p:cNvGrpSpPr/>
            <p:nvPr/>
          </p:nvGrpSpPr>
          <p:grpSpPr>
            <a:xfrm>
              <a:off x="4781845" y="2706573"/>
              <a:ext cx="2455553" cy="2179366"/>
              <a:chOff x="2486117" y="3473845"/>
              <a:chExt cx="2455553" cy="2179366"/>
            </a:xfrm>
            <a:pattFill prst="plaid">
              <a:fgClr>
                <a:schemeClr val="accent4"/>
              </a:fgClr>
              <a:bgClr>
                <a:schemeClr val="bg1"/>
              </a:bgClr>
            </a:pattFill>
          </p:grpSpPr>
          <p:sp>
            <p:nvSpPr>
              <p:cNvPr id="1511" name="Rectangle 1510">
                <a:extLst>
                  <a:ext uri="{FF2B5EF4-FFF2-40B4-BE49-F238E27FC236}">
                    <a16:creationId xmlns:a16="http://schemas.microsoft.com/office/drawing/2014/main" id="{ED5A3039-FC01-7AC2-37DD-684E22CB2332}"/>
                  </a:ext>
                </a:extLst>
              </p:cNvPr>
              <p:cNvSpPr/>
              <p:nvPr/>
            </p:nvSpPr>
            <p:spPr>
              <a:xfrm>
                <a:off x="3041860" y="3480402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2" name="Rectangle 1511">
                <a:extLst>
                  <a:ext uri="{FF2B5EF4-FFF2-40B4-BE49-F238E27FC236}">
                    <a16:creationId xmlns:a16="http://schemas.microsoft.com/office/drawing/2014/main" id="{7E18D644-2877-CB8C-025C-001FFCD0F7DD}"/>
                  </a:ext>
                </a:extLst>
              </p:cNvPr>
              <p:cNvSpPr/>
              <p:nvPr/>
            </p:nvSpPr>
            <p:spPr>
              <a:xfrm>
                <a:off x="3051269" y="4051937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3" name="Rectangle 1512">
                <a:extLst>
                  <a:ext uri="{FF2B5EF4-FFF2-40B4-BE49-F238E27FC236}">
                    <a16:creationId xmlns:a16="http://schemas.microsoft.com/office/drawing/2014/main" id="{41C50339-9D5F-58BB-1A8B-F2D273E7C829}"/>
                  </a:ext>
                </a:extLst>
              </p:cNvPr>
              <p:cNvSpPr/>
              <p:nvPr/>
            </p:nvSpPr>
            <p:spPr>
              <a:xfrm>
                <a:off x="3049608" y="4595778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4" name="Rectangle 1513">
                <a:extLst>
                  <a:ext uri="{FF2B5EF4-FFF2-40B4-BE49-F238E27FC236}">
                    <a16:creationId xmlns:a16="http://schemas.microsoft.com/office/drawing/2014/main" id="{F743FAB8-4874-1B13-0BB6-9A39F9EAB1C5}"/>
                  </a:ext>
                </a:extLst>
              </p:cNvPr>
              <p:cNvSpPr/>
              <p:nvPr/>
            </p:nvSpPr>
            <p:spPr>
              <a:xfrm>
                <a:off x="3059017" y="5167313"/>
                <a:ext cx="186090" cy="4793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5" name="Rectangle 1514">
                <a:extLst>
                  <a:ext uri="{FF2B5EF4-FFF2-40B4-BE49-F238E27FC236}">
                    <a16:creationId xmlns:a16="http://schemas.microsoft.com/office/drawing/2014/main" id="{6422B3CD-139D-3F29-C322-434DA9A1A9E9}"/>
                  </a:ext>
                </a:extLst>
              </p:cNvPr>
              <p:cNvSpPr/>
              <p:nvPr/>
            </p:nvSpPr>
            <p:spPr>
              <a:xfrm>
                <a:off x="2775346" y="3473845"/>
                <a:ext cx="214731" cy="217280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6" name="Rectangle 1515">
                <a:extLst>
                  <a:ext uri="{FF2B5EF4-FFF2-40B4-BE49-F238E27FC236}">
                    <a16:creationId xmlns:a16="http://schemas.microsoft.com/office/drawing/2014/main" id="{1FF882F5-CD80-B404-3928-452B24685D75}"/>
                  </a:ext>
                </a:extLst>
              </p:cNvPr>
              <p:cNvSpPr/>
              <p:nvPr/>
            </p:nvSpPr>
            <p:spPr>
              <a:xfrm>
                <a:off x="2486117" y="3480402"/>
                <a:ext cx="214731" cy="217280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7" name="Rectangle 1516">
                <a:extLst>
                  <a:ext uri="{FF2B5EF4-FFF2-40B4-BE49-F238E27FC236}">
                    <a16:creationId xmlns:a16="http://schemas.microsoft.com/office/drawing/2014/main" id="{CAF75115-1052-9BEC-F454-78967B9D1157}"/>
                  </a:ext>
                </a:extLst>
              </p:cNvPr>
              <p:cNvSpPr/>
              <p:nvPr/>
            </p:nvSpPr>
            <p:spPr>
              <a:xfrm>
                <a:off x="3614354" y="3785211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8" name="Rectangle 1517">
                <a:extLst>
                  <a:ext uri="{FF2B5EF4-FFF2-40B4-BE49-F238E27FC236}">
                    <a16:creationId xmlns:a16="http://schemas.microsoft.com/office/drawing/2014/main" id="{CC5E71AE-B66E-8F89-0C36-D0590D6E11DB}"/>
                  </a:ext>
                </a:extLst>
              </p:cNvPr>
              <p:cNvSpPr/>
              <p:nvPr/>
            </p:nvSpPr>
            <p:spPr>
              <a:xfrm>
                <a:off x="4165027" y="379003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19" name="Rectangle 1518">
                <a:extLst>
                  <a:ext uri="{FF2B5EF4-FFF2-40B4-BE49-F238E27FC236}">
                    <a16:creationId xmlns:a16="http://schemas.microsoft.com/office/drawing/2014/main" id="{34E185D5-84F1-5A67-271D-FE81B6F8EE13}"/>
                  </a:ext>
                </a:extLst>
              </p:cNvPr>
              <p:cNvSpPr/>
              <p:nvPr/>
            </p:nvSpPr>
            <p:spPr>
              <a:xfrm>
                <a:off x="4718371" y="3789275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0" name="Rectangle 1519">
                <a:extLst>
                  <a:ext uri="{FF2B5EF4-FFF2-40B4-BE49-F238E27FC236}">
                    <a16:creationId xmlns:a16="http://schemas.microsoft.com/office/drawing/2014/main" id="{F4FFC1A8-2ACE-7891-B889-7FFBF1CC4CE8}"/>
                  </a:ext>
                </a:extLst>
              </p:cNvPr>
              <p:cNvSpPr/>
              <p:nvPr/>
            </p:nvSpPr>
            <p:spPr>
              <a:xfrm>
                <a:off x="3641647" y="4326978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1" name="Rectangle 1520">
                <a:extLst>
                  <a:ext uri="{FF2B5EF4-FFF2-40B4-BE49-F238E27FC236}">
                    <a16:creationId xmlns:a16="http://schemas.microsoft.com/office/drawing/2014/main" id="{2F74862E-B6D1-A4DE-6223-B4B77FB265F5}"/>
                  </a:ext>
                </a:extLst>
              </p:cNvPr>
              <p:cNvSpPr/>
              <p:nvPr/>
            </p:nvSpPr>
            <p:spPr>
              <a:xfrm>
                <a:off x="4188386" y="4342234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2" name="Rectangle 1521">
                <a:extLst>
                  <a:ext uri="{FF2B5EF4-FFF2-40B4-BE49-F238E27FC236}">
                    <a16:creationId xmlns:a16="http://schemas.microsoft.com/office/drawing/2014/main" id="{EB5B7166-8CD9-FB9D-0FEE-5703FBAC57C2}"/>
                  </a:ext>
                </a:extLst>
              </p:cNvPr>
              <p:cNvSpPr/>
              <p:nvPr/>
            </p:nvSpPr>
            <p:spPr>
              <a:xfrm>
                <a:off x="4731776" y="4342234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3" name="Rectangle 1522">
                <a:extLst>
                  <a:ext uri="{FF2B5EF4-FFF2-40B4-BE49-F238E27FC236}">
                    <a16:creationId xmlns:a16="http://schemas.microsoft.com/office/drawing/2014/main" id="{C915BC4C-B016-3230-846B-13EBF42762CB}"/>
                  </a:ext>
                </a:extLst>
              </p:cNvPr>
              <p:cNvSpPr/>
              <p:nvPr/>
            </p:nvSpPr>
            <p:spPr>
              <a:xfrm>
                <a:off x="3655067" y="4880727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4" name="Rectangle 1523">
                <a:extLst>
                  <a:ext uri="{FF2B5EF4-FFF2-40B4-BE49-F238E27FC236}">
                    <a16:creationId xmlns:a16="http://schemas.microsoft.com/office/drawing/2014/main" id="{BB3593AB-6421-4987-58C5-4AE45F5CBF7A}"/>
                  </a:ext>
                </a:extLst>
              </p:cNvPr>
              <p:cNvSpPr/>
              <p:nvPr/>
            </p:nvSpPr>
            <p:spPr>
              <a:xfrm>
                <a:off x="4193545" y="4880727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5" name="Rectangle 1524">
                <a:extLst>
                  <a:ext uri="{FF2B5EF4-FFF2-40B4-BE49-F238E27FC236}">
                    <a16:creationId xmlns:a16="http://schemas.microsoft.com/office/drawing/2014/main" id="{F59EE692-F617-617B-7AF2-9E2B91C39FAA}"/>
                  </a:ext>
                </a:extLst>
              </p:cNvPr>
              <p:cNvSpPr/>
              <p:nvPr/>
            </p:nvSpPr>
            <p:spPr>
              <a:xfrm>
                <a:off x="4751304" y="489013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6" name="Rectangle 1525">
                <a:extLst>
                  <a:ext uri="{FF2B5EF4-FFF2-40B4-BE49-F238E27FC236}">
                    <a16:creationId xmlns:a16="http://schemas.microsoft.com/office/drawing/2014/main" id="{63B8EBD4-404D-FE7E-C5FF-F77153B729C7}"/>
                  </a:ext>
                </a:extLst>
              </p:cNvPr>
              <p:cNvSpPr/>
              <p:nvPr/>
            </p:nvSpPr>
            <p:spPr>
              <a:xfrm>
                <a:off x="3655067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7" name="Rectangle 1526">
                <a:extLst>
                  <a:ext uri="{FF2B5EF4-FFF2-40B4-BE49-F238E27FC236}">
                    <a16:creationId xmlns:a16="http://schemas.microsoft.com/office/drawing/2014/main" id="{89FF8C83-C56B-57ED-A49A-24F287552D02}"/>
                  </a:ext>
                </a:extLst>
              </p:cNvPr>
              <p:cNvSpPr/>
              <p:nvPr/>
            </p:nvSpPr>
            <p:spPr>
              <a:xfrm>
                <a:off x="4191963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528" name="Rectangle 1527">
                <a:extLst>
                  <a:ext uri="{FF2B5EF4-FFF2-40B4-BE49-F238E27FC236}">
                    <a16:creationId xmlns:a16="http://schemas.microsoft.com/office/drawing/2014/main" id="{D1579850-5983-BD70-84C3-40EA52871D07}"/>
                  </a:ext>
                </a:extLst>
              </p:cNvPr>
              <p:cNvSpPr/>
              <p:nvPr/>
            </p:nvSpPr>
            <p:spPr>
              <a:xfrm>
                <a:off x="4740570" y="5434476"/>
                <a:ext cx="190366" cy="218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582" name="TextBox 1581">
            <a:extLst>
              <a:ext uri="{FF2B5EF4-FFF2-40B4-BE49-F238E27FC236}">
                <a16:creationId xmlns:a16="http://schemas.microsoft.com/office/drawing/2014/main" id="{2E54774A-E692-AC89-1B37-1BB198FD1209}"/>
              </a:ext>
            </a:extLst>
          </p:cNvPr>
          <p:cNvSpPr txBox="1"/>
          <p:nvPr/>
        </p:nvSpPr>
        <p:spPr>
          <a:xfrm>
            <a:off x="3153330" y="2827092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Agilio</a:t>
            </a:r>
            <a:endParaRPr lang="en-US" sz="2000" b="1" dirty="0"/>
          </a:p>
        </p:txBody>
      </p:sp>
      <p:pic>
        <p:nvPicPr>
          <p:cNvPr id="1583" name="Picture 10" descr="Alveo™ U50 Data Center Accelerator Card - AMD / Xilinx | Mouser">
            <a:extLst>
              <a:ext uri="{FF2B5EF4-FFF2-40B4-BE49-F238E27FC236}">
                <a16:creationId xmlns:a16="http://schemas.microsoft.com/office/drawing/2014/main" id="{41D9B52E-18D1-E4E9-8E00-E8F965DA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509" y="1573854"/>
            <a:ext cx="1986837" cy="14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4" name="Picture 4" descr="NVIDIA BlueField-2 SmartNIC P-Series DPU">
            <a:extLst>
              <a:ext uri="{FF2B5EF4-FFF2-40B4-BE49-F238E27FC236}">
                <a16:creationId xmlns:a16="http://schemas.microsoft.com/office/drawing/2014/main" id="{99993104-D56C-F891-14AE-15E32C274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722" y="1429732"/>
            <a:ext cx="2117187" cy="15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5" name="Picture 6" descr="SMART NIC, Agilio, ISA-4000-10-2-2 | CODICO.com">
            <a:extLst>
              <a:ext uri="{FF2B5EF4-FFF2-40B4-BE49-F238E27FC236}">
                <a16:creationId xmlns:a16="http://schemas.microsoft.com/office/drawing/2014/main" id="{D6DC1AB7-0543-C57E-9C8D-F5D5BE47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12" y="1399043"/>
            <a:ext cx="2375430" cy="158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6" name="TextBox 1585">
            <a:extLst>
              <a:ext uri="{FF2B5EF4-FFF2-40B4-BE49-F238E27FC236}">
                <a16:creationId xmlns:a16="http://schemas.microsoft.com/office/drawing/2014/main" id="{164E9D58-DD5B-4ABD-030E-B94521FA8C59}"/>
              </a:ext>
            </a:extLst>
          </p:cNvPr>
          <p:cNvSpPr txBox="1"/>
          <p:nvPr/>
        </p:nvSpPr>
        <p:spPr>
          <a:xfrm>
            <a:off x="457790" y="3483934"/>
            <a:ext cx="1534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Interfaces:</a:t>
            </a:r>
          </a:p>
        </p:txBody>
      </p:sp>
      <p:sp>
        <p:nvSpPr>
          <p:cNvPr id="1587" name="TextBox 1586">
            <a:extLst>
              <a:ext uri="{FF2B5EF4-FFF2-40B4-BE49-F238E27FC236}">
                <a16:creationId xmlns:a16="http://schemas.microsoft.com/office/drawing/2014/main" id="{159FE8AA-1F37-E157-F638-DEEA433EE39F}"/>
              </a:ext>
            </a:extLst>
          </p:cNvPr>
          <p:cNvSpPr txBox="1"/>
          <p:nvPr/>
        </p:nvSpPr>
        <p:spPr>
          <a:xfrm>
            <a:off x="386080" y="5104509"/>
            <a:ext cx="1973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Architectures:</a:t>
            </a:r>
          </a:p>
        </p:txBody>
      </p:sp>
    </p:spTree>
    <p:extLst>
      <p:ext uri="{BB962C8B-B14F-4D97-AF65-F5344CB8AC3E}">
        <p14:creationId xmlns:p14="http://schemas.microsoft.com/office/powerpoint/2010/main" val="3414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" grpId="0"/>
      <p:bldP spid="15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44A2D-10F2-10D5-C8EE-2D01A100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E849-9318-F8A3-9941-2FC4C750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Ideal Programming Framework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41D3E16D-3C43-7096-0527-EE37FB7C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8CD902-DE8F-C3F5-D55C-C1ACD2501B78}"/>
              </a:ext>
            </a:extLst>
          </p:cNvPr>
          <p:cNvGrpSpPr/>
          <p:nvPr/>
        </p:nvGrpSpPr>
        <p:grpSpPr>
          <a:xfrm>
            <a:off x="2151403" y="4338004"/>
            <a:ext cx="6265145" cy="2180271"/>
            <a:chOff x="2151403" y="4338004"/>
            <a:chExt cx="6265145" cy="2180271"/>
          </a:xfrm>
        </p:grpSpPr>
        <p:pic>
          <p:nvPicPr>
            <p:cNvPr id="5" name="Picture 4" descr="NVIDIA BlueField-2 SmartNIC P-Series DPU">
              <a:extLst>
                <a:ext uri="{FF2B5EF4-FFF2-40B4-BE49-F238E27FC236}">
                  <a16:creationId xmlns:a16="http://schemas.microsoft.com/office/drawing/2014/main" id="{C83B7F6D-3801-220D-D417-5509B8417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8640" y="5370704"/>
              <a:ext cx="1497882" cy="112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SMART NIC, Agilio, ISA-4000-10-2-2 | CODICO.com">
              <a:extLst>
                <a:ext uri="{FF2B5EF4-FFF2-40B4-BE49-F238E27FC236}">
                  <a16:creationId xmlns:a16="http://schemas.microsoft.com/office/drawing/2014/main" id="{7948DDC7-E39B-AD46-6575-0D1469A806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812" y="5394435"/>
              <a:ext cx="1679240" cy="111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lveo™ U50 Data Center Accelerator Card - AMD / Xilinx | Mouser">
              <a:extLst>
                <a:ext uri="{FF2B5EF4-FFF2-40B4-BE49-F238E27FC236}">
                  <a16:creationId xmlns:a16="http://schemas.microsoft.com/office/drawing/2014/main" id="{41E75C95-C2CB-BBAF-D35D-2AB3C0220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1403" y="5521775"/>
              <a:ext cx="1371331" cy="99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SIC Design - MATLAB &amp; Simulink">
              <a:extLst>
                <a:ext uri="{FF2B5EF4-FFF2-40B4-BE49-F238E27FC236}">
                  <a16:creationId xmlns:a16="http://schemas.microsoft.com/office/drawing/2014/main" id="{80D77DCA-FCAC-D894-4993-478D19061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55" b="93165" l="10000" r="90000">
                          <a14:foregroundMark x1="25200" y1="91828" x2="58200" y2="93462"/>
                          <a14:foregroundMark x1="58200" y1="93462" x2="71600" y2="93165"/>
                          <a14:foregroundMark x1="71600" y1="93165" x2="72400" y2="922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325" y="5604055"/>
              <a:ext cx="1172223" cy="78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A7F3BB0-E1F1-29AF-FC34-E5307B5EDA39}"/>
                </a:ext>
              </a:extLst>
            </p:cNvPr>
            <p:cNvSpPr/>
            <p:nvPr/>
          </p:nvSpPr>
          <p:spPr>
            <a:xfrm flipH="1">
              <a:off x="5532939" y="5022933"/>
              <a:ext cx="624274" cy="582082"/>
            </a:xfrm>
            <a:custGeom>
              <a:avLst/>
              <a:gdLst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355600 w 1930400"/>
                <a:gd name="connsiteY17" fmla="*/ 924560 h 990623"/>
                <a:gd name="connsiteX18" fmla="*/ 243840 w 1930400"/>
                <a:gd name="connsiteY18" fmla="*/ 939800 h 990623"/>
                <a:gd name="connsiteX19" fmla="*/ 223520 w 1930400"/>
                <a:gd name="connsiteY19" fmla="*/ 944880 h 990623"/>
                <a:gd name="connsiteX20" fmla="*/ 193040 w 1930400"/>
                <a:gd name="connsiteY20" fmla="*/ 955040 h 990623"/>
                <a:gd name="connsiteX21" fmla="*/ 147320 w 1930400"/>
                <a:gd name="connsiteY21" fmla="*/ 960120 h 990623"/>
                <a:gd name="connsiteX22" fmla="*/ 35560 w 1930400"/>
                <a:gd name="connsiteY22" fmla="*/ 985520 h 990623"/>
                <a:gd name="connsiteX23" fmla="*/ 0 w 1930400"/>
                <a:gd name="connsiteY2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43840 w 1930400"/>
                <a:gd name="connsiteY17" fmla="*/ 939800 h 990623"/>
                <a:gd name="connsiteX18" fmla="*/ 223520 w 1930400"/>
                <a:gd name="connsiteY18" fmla="*/ 944880 h 990623"/>
                <a:gd name="connsiteX19" fmla="*/ 193040 w 1930400"/>
                <a:gd name="connsiteY19" fmla="*/ 955040 h 990623"/>
                <a:gd name="connsiteX20" fmla="*/ 147320 w 1930400"/>
                <a:gd name="connsiteY20" fmla="*/ 960120 h 990623"/>
                <a:gd name="connsiteX21" fmla="*/ 35560 w 1930400"/>
                <a:gd name="connsiteY21" fmla="*/ 985520 h 990623"/>
                <a:gd name="connsiteX22" fmla="*/ 0 w 1930400"/>
                <a:gd name="connsiteY22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147320 w 1930400"/>
                <a:gd name="connsiteY19" fmla="*/ 960120 h 990623"/>
                <a:gd name="connsiteX20" fmla="*/ 35560 w 1930400"/>
                <a:gd name="connsiteY20" fmla="*/ 985520 h 990623"/>
                <a:gd name="connsiteX21" fmla="*/ 0 w 1930400"/>
                <a:gd name="connsiteY21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35560 w 1930400"/>
                <a:gd name="connsiteY19" fmla="*/ 985520 h 990623"/>
                <a:gd name="connsiteX20" fmla="*/ 0 w 1930400"/>
                <a:gd name="connsiteY20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193040 w 1930400"/>
                <a:gd name="connsiteY17" fmla="*/ 955040 h 990623"/>
                <a:gd name="connsiteX18" fmla="*/ 35560 w 1930400"/>
                <a:gd name="connsiteY18" fmla="*/ 985520 h 990623"/>
                <a:gd name="connsiteX19" fmla="*/ 0 w 1930400"/>
                <a:gd name="connsiteY19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193040 w 1930400"/>
                <a:gd name="connsiteY16" fmla="*/ 955040 h 990623"/>
                <a:gd name="connsiteX17" fmla="*/ 35560 w 1930400"/>
                <a:gd name="connsiteY17" fmla="*/ 985520 h 990623"/>
                <a:gd name="connsiteX18" fmla="*/ 0 w 1930400"/>
                <a:gd name="connsiteY18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960120 w 1930400"/>
                <a:gd name="connsiteY11" fmla="*/ 807720 h 990623"/>
                <a:gd name="connsiteX12" fmla="*/ 741680 w 1930400"/>
                <a:gd name="connsiteY12" fmla="*/ 853440 h 990623"/>
                <a:gd name="connsiteX13" fmla="*/ 660400 w 1930400"/>
                <a:gd name="connsiteY13" fmla="*/ 868680 h 990623"/>
                <a:gd name="connsiteX14" fmla="*/ 457200 w 1930400"/>
                <a:gd name="connsiteY14" fmla="*/ 904240 h 990623"/>
                <a:gd name="connsiteX15" fmla="*/ 193040 w 1930400"/>
                <a:gd name="connsiteY15" fmla="*/ 955040 h 990623"/>
                <a:gd name="connsiteX16" fmla="*/ 35560 w 1930400"/>
                <a:gd name="connsiteY16" fmla="*/ 985520 h 990623"/>
                <a:gd name="connsiteX17" fmla="*/ 0 w 1930400"/>
                <a:gd name="connsiteY17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193800 w 1930400"/>
                <a:gd name="connsiteY9" fmla="*/ 736600 h 990623"/>
                <a:gd name="connsiteX10" fmla="*/ 960120 w 1930400"/>
                <a:gd name="connsiteY10" fmla="*/ 807720 h 990623"/>
                <a:gd name="connsiteX11" fmla="*/ 741680 w 1930400"/>
                <a:gd name="connsiteY11" fmla="*/ 853440 h 990623"/>
                <a:gd name="connsiteX12" fmla="*/ 660400 w 1930400"/>
                <a:gd name="connsiteY12" fmla="*/ 868680 h 990623"/>
                <a:gd name="connsiteX13" fmla="*/ 457200 w 1930400"/>
                <a:gd name="connsiteY13" fmla="*/ 904240 h 990623"/>
                <a:gd name="connsiteX14" fmla="*/ 193040 w 1930400"/>
                <a:gd name="connsiteY14" fmla="*/ 955040 h 990623"/>
                <a:gd name="connsiteX15" fmla="*/ 35560 w 1930400"/>
                <a:gd name="connsiteY15" fmla="*/ 985520 h 990623"/>
                <a:gd name="connsiteX16" fmla="*/ 0 w 1930400"/>
                <a:gd name="connsiteY16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376680 w 1930400"/>
                <a:gd name="connsiteY7" fmla="*/ 660400 h 990623"/>
                <a:gd name="connsiteX8" fmla="*/ 1193800 w 1930400"/>
                <a:gd name="connsiteY8" fmla="*/ 736600 h 990623"/>
                <a:gd name="connsiteX9" fmla="*/ 960120 w 1930400"/>
                <a:gd name="connsiteY9" fmla="*/ 807720 h 990623"/>
                <a:gd name="connsiteX10" fmla="*/ 741680 w 1930400"/>
                <a:gd name="connsiteY10" fmla="*/ 853440 h 990623"/>
                <a:gd name="connsiteX11" fmla="*/ 660400 w 1930400"/>
                <a:gd name="connsiteY11" fmla="*/ 868680 h 990623"/>
                <a:gd name="connsiteX12" fmla="*/ 457200 w 1930400"/>
                <a:gd name="connsiteY12" fmla="*/ 904240 h 990623"/>
                <a:gd name="connsiteX13" fmla="*/ 193040 w 1930400"/>
                <a:gd name="connsiteY13" fmla="*/ 955040 h 990623"/>
                <a:gd name="connsiteX14" fmla="*/ 35560 w 1930400"/>
                <a:gd name="connsiteY14" fmla="*/ 985520 h 990623"/>
                <a:gd name="connsiteX15" fmla="*/ 0 w 1930400"/>
                <a:gd name="connsiteY15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45920 w 1930400"/>
                <a:gd name="connsiteY4" fmla="*/ 513080 h 990623"/>
                <a:gd name="connsiteX5" fmla="*/ 1600200 w 1930400"/>
                <a:gd name="connsiteY5" fmla="*/ 543560 h 990623"/>
                <a:gd name="connsiteX6" fmla="*/ 1376680 w 1930400"/>
                <a:gd name="connsiteY6" fmla="*/ 660400 h 990623"/>
                <a:gd name="connsiteX7" fmla="*/ 1193800 w 1930400"/>
                <a:gd name="connsiteY7" fmla="*/ 736600 h 990623"/>
                <a:gd name="connsiteX8" fmla="*/ 960120 w 1930400"/>
                <a:gd name="connsiteY8" fmla="*/ 807720 h 990623"/>
                <a:gd name="connsiteX9" fmla="*/ 741680 w 1930400"/>
                <a:gd name="connsiteY9" fmla="*/ 853440 h 990623"/>
                <a:gd name="connsiteX10" fmla="*/ 660400 w 1930400"/>
                <a:gd name="connsiteY10" fmla="*/ 868680 h 990623"/>
                <a:gd name="connsiteX11" fmla="*/ 457200 w 1930400"/>
                <a:gd name="connsiteY11" fmla="*/ 904240 h 990623"/>
                <a:gd name="connsiteX12" fmla="*/ 193040 w 1930400"/>
                <a:gd name="connsiteY12" fmla="*/ 955040 h 990623"/>
                <a:gd name="connsiteX13" fmla="*/ 35560 w 1930400"/>
                <a:gd name="connsiteY13" fmla="*/ 985520 h 990623"/>
                <a:gd name="connsiteX14" fmla="*/ 0 w 1930400"/>
                <a:gd name="connsiteY14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00200 w 1930400"/>
                <a:gd name="connsiteY4" fmla="*/ 543560 h 990623"/>
                <a:gd name="connsiteX5" fmla="*/ 1376680 w 1930400"/>
                <a:gd name="connsiteY5" fmla="*/ 660400 h 990623"/>
                <a:gd name="connsiteX6" fmla="*/ 1193800 w 1930400"/>
                <a:gd name="connsiteY6" fmla="*/ 736600 h 990623"/>
                <a:gd name="connsiteX7" fmla="*/ 960120 w 1930400"/>
                <a:gd name="connsiteY7" fmla="*/ 807720 h 990623"/>
                <a:gd name="connsiteX8" fmla="*/ 741680 w 1930400"/>
                <a:gd name="connsiteY8" fmla="*/ 853440 h 990623"/>
                <a:gd name="connsiteX9" fmla="*/ 660400 w 1930400"/>
                <a:gd name="connsiteY9" fmla="*/ 868680 h 990623"/>
                <a:gd name="connsiteX10" fmla="*/ 457200 w 1930400"/>
                <a:gd name="connsiteY10" fmla="*/ 904240 h 990623"/>
                <a:gd name="connsiteX11" fmla="*/ 193040 w 1930400"/>
                <a:gd name="connsiteY11" fmla="*/ 955040 h 990623"/>
                <a:gd name="connsiteX12" fmla="*/ 35560 w 1930400"/>
                <a:gd name="connsiteY12" fmla="*/ 985520 h 990623"/>
                <a:gd name="connsiteX13" fmla="*/ 0 w 1930400"/>
                <a:gd name="connsiteY1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08480 w 1930400"/>
                <a:gd name="connsiteY2" fmla="*/ 360680 h 990623"/>
                <a:gd name="connsiteX3" fmla="*/ 1600200 w 1930400"/>
                <a:gd name="connsiteY3" fmla="*/ 543560 h 990623"/>
                <a:gd name="connsiteX4" fmla="*/ 1376680 w 1930400"/>
                <a:gd name="connsiteY4" fmla="*/ 660400 h 990623"/>
                <a:gd name="connsiteX5" fmla="*/ 1193800 w 1930400"/>
                <a:gd name="connsiteY5" fmla="*/ 736600 h 990623"/>
                <a:gd name="connsiteX6" fmla="*/ 960120 w 1930400"/>
                <a:gd name="connsiteY6" fmla="*/ 807720 h 990623"/>
                <a:gd name="connsiteX7" fmla="*/ 741680 w 1930400"/>
                <a:gd name="connsiteY7" fmla="*/ 853440 h 990623"/>
                <a:gd name="connsiteX8" fmla="*/ 660400 w 1930400"/>
                <a:gd name="connsiteY8" fmla="*/ 868680 h 990623"/>
                <a:gd name="connsiteX9" fmla="*/ 457200 w 1930400"/>
                <a:gd name="connsiteY9" fmla="*/ 904240 h 990623"/>
                <a:gd name="connsiteX10" fmla="*/ 193040 w 1930400"/>
                <a:gd name="connsiteY10" fmla="*/ 955040 h 990623"/>
                <a:gd name="connsiteX11" fmla="*/ 35560 w 1930400"/>
                <a:gd name="connsiteY11" fmla="*/ 985520 h 990623"/>
                <a:gd name="connsiteX12" fmla="*/ 0 w 1930400"/>
                <a:gd name="connsiteY12" fmla="*/ 990600 h 990623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457200 w 1930400"/>
                <a:gd name="connsiteY9" fmla="*/ 904240 h 990600"/>
                <a:gd name="connsiteX10" fmla="*/ 193040 w 1930400"/>
                <a:gd name="connsiteY10" fmla="*/ 955040 h 990600"/>
                <a:gd name="connsiteX11" fmla="*/ 0 w 1930400"/>
                <a:gd name="connsiteY11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462280 w 1930400"/>
                <a:gd name="connsiteY8" fmla="*/ 912495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193040 w 1930400"/>
                <a:gd name="connsiteY8" fmla="*/ 955040 h 990600"/>
                <a:gd name="connsiteX9" fmla="*/ 0 w 1930400"/>
                <a:gd name="connsiteY9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400" h="990600">
                  <a:moveTo>
                    <a:pt x="1930400" y="0"/>
                  </a:moveTo>
                  <a:cubicBezTo>
                    <a:pt x="1927161" y="80969"/>
                    <a:pt x="1925320" y="138007"/>
                    <a:pt x="1905000" y="198120"/>
                  </a:cubicBezTo>
                  <a:cubicBezTo>
                    <a:pt x="1884680" y="258233"/>
                    <a:pt x="1859280" y="303107"/>
                    <a:pt x="1808480" y="360680"/>
                  </a:cubicBezTo>
                  <a:cubicBezTo>
                    <a:pt x="1757680" y="418253"/>
                    <a:pt x="1672167" y="493607"/>
                    <a:pt x="1600200" y="543560"/>
                  </a:cubicBezTo>
                  <a:cubicBezTo>
                    <a:pt x="1528233" y="593513"/>
                    <a:pt x="1444413" y="628227"/>
                    <a:pt x="1376680" y="660400"/>
                  </a:cubicBezTo>
                  <a:cubicBezTo>
                    <a:pt x="1308947" y="692573"/>
                    <a:pt x="1263227" y="712047"/>
                    <a:pt x="1193800" y="736600"/>
                  </a:cubicBezTo>
                  <a:lnTo>
                    <a:pt x="960120" y="807720"/>
                  </a:lnTo>
                  <a:lnTo>
                    <a:pt x="741680" y="853440"/>
                  </a:lnTo>
                  <a:lnTo>
                    <a:pt x="193040" y="955040"/>
                  </a:lnTo>
                  <a:lnTo>
                    <a:pt x="0" y="99060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954127-9A0A-315D-836F-8B0561FE3A1B}"/>
                </a:ext>
              </a:extLst>
            </p:cNvPr>
            <p:cNvSpPr/>
            <p:nvPr/>
          </p:nvSpPr>
          <p:spPr>
            <a:xfrm>
              <a:off x="4798947" y="5021973"/>
              <a:ext cx="671460" cy="582082"/>
            </a:xfrm>
            <a:custGeom>
              <a:avLst/>
              <a:gdLst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355600 w 1930400"/>
                <a:gd name="connsiteY17" fmla="*/ 924560 h 990623"/>
                <a:gd name="connsiteX18" fmla="*/ 243840 w 1930400"/>
                <a:gd name="connsiteY18" fmla="*/ 939800 h 990623"/>
                <a:gd name="connsiteX19" fmla="*/ 223520 w 1930400"/>
                <a:gd name="connsiteY19" fmla="*/ 944880 h 990623"/>
                <a:gd name="connsiteX20" fmla="*/ 193040 w 1930400"/>
                <a:gd name="connsiteY20" fmla="*/ 955040 h 990623"/>
                <a:gd name="connsiteX21" fmla="*/ 147320 w 1930400"/>
                <a:gd name="connsiteY21" fmla="*/ 960120 h 990623"/>
                <a:gd name="connsiteX22" fmla="*/ 35560 w 1930400"/>
                <a:gd name="connsiteY22" fmla="*/ 985520 h 990623"/>
                <a:gd name="connsiteX23" fmla="*/ 0 w 1930400"/>
                <a:gd name="connsiteY2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43840 w 1930400"/>
                <a:gd name="connsiteY17" fmla="*/ 939800 h 990623"/>
                <a:gd name="connsiteX18" fmla="*/ 223520 w 1930400"/>
                <a:gd name="connsiteY18" fmla="*/ 944880 h 990623"/>
                <a:gd name="connsiteX19" fmla="*/ 193040 w 1930400"/>
                <a:gd name="connsiteY19" fmla="*/ 955040 h 990623"/>
                <a:gd name="connsiteX20" fmla="*/ 147320 w 1930400"/>
                <a:gd name="connsiteY20" fmla="*/ 960120 h 990623"/>
                <a:gd name="connsiteX21" fmla="*/ 35560 w 1930400"/>
                <a:gd name="connsiteY21" fmla="*/ 985520 h 990623"/>
                <a:gd name="connsiteX22" fmla="*/ 0 w 1930400"/>
                <a:gd name="connsiteY22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147320 w 1930400"/>
                <a:gd name="connsiteY19" fmla="*/ 960120 h 990623"/>
                <a:gd name="connsiteX20" fmla="*/ 35560 w 1930400"/>
                <a:gd name="connsiteY20" fmla="*/ 985520 h 990623"/>
                <a:gd name="connsiteX21" fmla="*/ 0 w 1930400"/>
                <a:gd name="connsiteY21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35560 w 1930400"/>
                <a:gd name="connsiteY19" fmla="*/ 985520 h 990623"/>
                <a:gd name="connsiteX20" fmla="*/ 0 w 1930400"/>
                <a:gd name="connsiteY20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193040 w 1930400"/>
                <a:gd name="connsiteY17" fmla="*/ 955040 h 990623"/>
                <a:gd name="connsiteX18" fmla="*/ 35560 w 1930400"/>
                <a:gd name="connsiteY18" fmla="*/ 985520 h 990623"/>
                <a:gd name="connsiteX19" fmla="*/ 0 w 1930400"/>
                <a:gd name="connsiteY19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193040 w 1930400"/>
                <a:gd name="connsiteY16" fmla="*/ 955040 h 990623"/>
                <a:gd name="connsiteX17" fmla="*/ 35560 w 1930400"/>
                <a:gd name="connsiteY17" fmla="*/ 985520 h 990623"/>
                <a:gd name="connsiteX18" fmla="*/ 0 w 1930400"/>
                <a:gd name="connsiteY18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960120 w 1930400"/>
                <a:gd name="connsiteY11" fmla="*/ 807720 h 990623"/>
                <a:gd name="connsiteX12" fmla="*/ 741680 w 1930400"/>
                <a:gd name="connsiteY12" fmla="*/ 853440 h 990623"/>
                <a:gd name="connsiteX13" fmla="*/ 660400 w 1930400"/>
                <a:gd name="connsiteY13" fmla="*/ 868680 h 990623"/>
                <a:gd name="connsiteX14" fmla="*/ 457200 w 1930400"/>
                <a:gd name="connsiteY14" fmla="*/ 904240 h 990623"/>
                <a:gd name="connsiteX15" fmla="*/ 193040 w 1930400"/>
                <a:gd name="connsiteY15" fmla="*/ 955040 h 990623"/>
                <a:gd name="connsiteX16" fmla="*/ 35560 w 1930400"/>
                <a:gd name="connsiteY16" fmla="*/ 985520 h 990623"/>
                <a:gd name="connsiteX17" fmla="*/ 0 w 1930400"/>
                <a:gd name="connsiteY17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193800 w 1930400"/>
                <a:gd name="connsiteY9" fmla="*/ 736600 h 990623"/>
                <a:gd name="connsiteX10" fmla="*/ 960120 w 1930400"/>
                <a:gd name="connsiteY10" fmla="*/ 807720 h 990623"/>
                <a:gd name="connsiteX11" fmla="*/ 741680 w 1930400"/>
                <a:gd name="connsiteY11" fmla="*/ 853440 h 990623"/>
                <a:gd name="connsiteX12" fmla="*/ 660400 w 1930400"/>
                <a:gd name="connsiteY12" fmla="*/ 868680 h 990623"/>
                <a:gd name="connsiteX13" fmla="*/ 457200 w 1930400"/>
                <a:gd name="connsiteY13" fmla="*/ 904240 h 990623"/>
                <a:gd name="connsiteX14" fmla="*/ 193040 w 1930400"/>
                <a:gd name="connsiteY14" fmla="*/ 955040 h 990623"/>
                <a:gd name="connsiteX15" fmla="*/ 35560 w 1930400"/>
                <a:gd name="connsiteY15" fmla="*/ 985520 h 990623"/>
                <a:gd name="connsiteX16" fmla="*/ 0 w 1930400"/>
                <a:gd name="connsiteY16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376680 w 1930400"/>
                <a:gd name="connsiteY7" fmla="*/ 660400 h 990623"/>
                <a:gd name="connsiteX8" fmla="*/ 1193800 w 1930400"/>
                <a:gd name="connsiteY8" fmla="*/ 736600 h 990623"/>
                <a:gd name="connsiteX9" fmla="*/ 960120 w 1930400"/>
                <a:gd name="connsiteY9" fmla="*/ 807720 h 990623"/>
                <a:gd name="connsiteX10" fmla="*/ 741680 w 1930400"/>
                <a:gd name="connsiteY10" fmla="*/ 853440 h 990623"/>
                <a:gd name="connsiteX11" fmla="*/ 660400 w 1930400"/>
                <a:gd name="connsiteY11" fmla="*/ 868680 h 990623"/>
                <a:gd name="connsiteX12" fmla="*/ 457200 w 1930400"/>
                <a:gd name="connsiteY12" fmla="*/ 904240 h 990623"/>
                <a:gd name="connsiteX13" fmla="*/ 193040 w 1930400"/>
                <a:gd name="connsiteY13" fmla="*/ 955040 h 990623"/>
                <a:gd name="connsiteX14" fmla="*/ 35560 w 1930400"/>
                <a:gd name="connsiteY14" fmla="*/ 985520 h 990623"/>
                <a:gd name="connsiteX15" fmla="*/ 0 w 1930400"/>
                <a:gd name="connsiteY15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45920 w 1930400"/>
                <a:gd name="connsiteY4" fmla="*/ 513080 h 990623"/>
                <a:gd name="connsiteX5" fmla="*/ 1600200 w 1930400"/>
                <a:gd name="connsiteY5" fmla="*/ 543560 h 990623"/>
                <a:gd name="connsiteX6" fmla="*/ 1376680 w 1930400"/>
                <a:gd name="connsiteY6" fmla="*/ 660400 h 990623"/>
                <a:gd name="connsiteX7" fmla="*/ 1193800 w 1930400"/>
                <a:gd name="connsiteY7" fmla="*/ 736600 h 990623"/>
                <a:gd name="connsiteX8" fmla="*/ 960120 w 1930400"/>
                <a:gd name="connsiteY8" fmla="*/ 807720 h 990623"/>
                <a:gd name="connsiteX9" fmla="*/ 741680 w 1930400"/>
                <a:gd name="connsiteY9" fmla="*/ 853440 h 990623"/>
                <a:gd name="connsiteX10" fmla="*/ 660400 w 1930400"/>
                <a:gd name="connsiteY10" fmla="*/ 868680 h 990623"/>
                <a:gd name="connsiteX11" fmla="*/ 457200 w 1930400"/>
                <a:gd name="connsiteY11" fmla="*/ 904240 h 990623"/>
                <a:gd name="connsiteX12" fmla="*/ 193040 w 1930400"/>
                <a:gd name="connsiteY12" fmla="*/ 955040 h 990623"/>
                <a:gd name="connsiteX13" fmla="*/ 35560 w 1930400"/>
                <a:gd name="connsiteY13" fmla="*/ 985520 h 990623"/>
                <a:gd name="connsiteX14" fmla="*/ 0 w 1930400"/>
                <a:gd name="connsiteY14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00200 w 1930400"/>
                <a:gd name="connsiteY4" fmla="*/ 543560 h 990623"/>
                <a:gd name="connsiteX5" fmla="*/ 1376680 w 1930400"/>
                <a:gd name="connsiteY5" fmla="*/ 660400 h 990623"/>
                <a:gd name="connsiteX6" fmla="*/ 1193800 w 1930400"/>
                <a:gd name="connsiteY6" fmla="*/ 736600 h 990623"/>
                <a:gd name="connsiteX7" fmla="*/ 960120 w 1930400"/>
                <a:gd name="connsiteY7" fmla="*/ 807720 h 990623"/>
                <a:gd name="connsiteX8" fmla="*/ 741680 w 1930400"/>
                <a:gd name="connsiteY8" fmla="*/ 853440 h 990623"/>
                <a:gd name="connsiteX9" fmla="*/ 660400 w 1930400"/>
                <a:gd name="connsiteY9" fmla="*/ 868680 h 990623"/>
                <a:gd name="connsiteX10" fmla="*/ 457200 w 1930400"/>
                <a:gd name="connsiteY10" fmla="*/ 904240 h 990623"/>
                <a:gd name="connsiteX11" fmla="*/ 193040 w 1930400"/>
                <a:gd name="connsiteY11" fmla="*/ 955040 h 990623"/>
                <a:gd name="connsiteX12" fmla="*/ 35560 w 1930400"/>
                <a:gd name="connsiteY12" fmla="*/ 985520 h 990623"/>
                <a:gd name="connsiteX13" fmla="*/ 0 w 1930400"/>
                <a:gd name="connsiteY1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08480 w 1930400"/>
                <a:gd name="connsiteY2" fmla="*/ 360680 h 990623"/>
                <a:gd name="connsiteX3" fmla="*/ 1600200 w 1930400"/>
                <a:gd name="connsiteY3" fmla="*/ 543560 h 990623"/>
                <a:gd name="connsiteX4" fmla="*/ 1376680 w 1930400"/>
                <a:gd name="connsiteY4" fmla="*/ 660400 h 990623"/>
                <a:gd name="connsiteX5" fmla="*/ 1193800 w 1930400"/>
                <a:gd name="connsiteY5" fmla="*/ 736600 h 990623"/>
                <a:gd name="connsiteX6" fmla="*/ 960120 w 1930400"/>
                <a:gd name="connsiteY6" fmla="*/ 807720 h 990623"/>
                <a:gd name="connsiteX7" fmla="*/ 741680 w 1930400"/>
                <a:gd name="connsiteY7" fmla="*/ 853440 h 990623"/>
                <a:gd name="connsiteX8" fmla="*/ 660400 w 1930400"/>
                <a:gd name="connsiteY8" fmla="*/ 868680 h 990623"/>
                <a:gd name="connsiteX9" fmla="*/ 457200 w 1930400"/>
                <a:gd name="connsiteY9" fmla="*/ 904240 h 990623"/>
                <a:gd name="connsiteX10" fmla="*/ 193040 w 1930400"/>
                <a:gd name="connsiteY10" fmla="*/ 955040 h 990623"/>
                <a:gd name="connsiteX11" fmla="*/ 35560 w 1930400"/>
                <a:gd name="connsiteY11" fmla="*/ 985520 h 990623"/>
                <a:gd name="connsiteX12" fmla="*/ 0 w 1930400"/>
                <a:gd name="connsiteY12" fmla="*/ 990600 h 990623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457200 w 1930400"/>
                <a:gd name="connsiteY9" fmla="*/ 904240 h 990600"/>
                <a:gd name="connsiteX10" fmla="*/ 193040 w 1930400"/>
                <a:gd name="connsiteY10" fmla="*/ 955040 h 990600"/>
                <a:gd name="connsiteX11" fmla="*/ 0 w 1930400"/>
                <a:gd name="connsiteY11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462280 w 1930400"/>
                <a:gd name="connsiteY8" fmla="*/ 912495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193040 w 1930400"/>
                <a:gd name="connsiteY8" fmla="*/ 955040 h 990600"/>
                <a:gd name="connsiteX9" fmla="*/ 0 w 1930400"/>
                <a:gd name="connsiteY9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400" h="990600">
                  <a:moveTo>
                    <a:pt x="1930400" y="0"/>
                  </a:moveTo>
                  <a:cubicBezTo>
                    <a:pt x="1927161" y="80969"/>
                    <a:pt x="1925320" y="138007"/>
                    <a:pt x="1905000" y="198120"/>
                  </a:cubicBezTo>
                  <a:cubicBezTo>
                    <a:pt x="1884680" y="258233"/>
                    <a:pt x="1859280" y="303107"/>
                    <a:pt x="1808480" y="360680"/>
                  </a:cubicBezTo>
                  <a:cubicBezTo>
                    <a:pt x="1757680" y="418253"/>
                    <a:pt x="1672167" y="493607"/>
                    <a:pt x="1600200" y="543560"/>
                  </a:cubicBezTo>
                  <a:cubicBezTo>
                    <a:pt x="1528233" y="593513"/>
                    <a:pt x="1444413" y="628227"/>
                    <a:pt x="1376680" y="660400"/>
                  </a:cubicBezTo>
                  <a:cubicBezTo>
                    <a:pt x="1308947" y="692573"/>
                    <a:pt x="1263227" y="712047"/>
                    <a:pt x="1193800" y="736600"/>
                  </a:cubicBezTo>
                  <a:lnTo>
                    <a:pt x="960120" y="807720"/>
                  </a:lnTo>
                  <a:lnTo>
                    <a:pt x="741680" y="853440"/>
                  </a:lnTo>
                  <a:lnTo>
                    <a:pt x="193040" y="955040"/>
                  </a:lnTo>
                  <a:lnTo>
                    <a:pt x="0" y="99060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FEE2D9-DA65-93B3-30CD-A138BDB67D7B}"/>
                </a:ext>
              </a:extLst>
            </p:cNvPr>
            <p:cNvSpPr/>
            <p:nvPr/>
          </p:nvSpPr>
          <p:spPr>
            <a:xfrm>
              <a:off x="3392896" y="5021973"/>
              <a:ext cx="2016760" cy="582082"/>
            </a:xfrm>
            <a:custGeom>
              <a:avLst/>
              <a:gdLst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355600 w 1930400"/>
                <a:gd name="connsiteY17" fmla="*/ 924560 h 990623"/>
                <a:gd name="connsiteX18" fmla="*/ 243840 w 1930400"/>
                <a:gd name="connsiteY18" fmla="*/ 939800 h 990623"/>
                <a:gd name="connsiteX19" fmla="*/ 223520 w 1930400"/>
                <a:gd name="connsiteY19" fmla="*/ 944880 h 990623"/>
                <a:gd name="connsiteX20" fmla="*/ 193040 w 1930400"/>
                <a:gd name="connsiteY20" fmla="*/ 955040 h 990623"/>
                <a:gd name="connsiteX21" fmla="*/ 147320 w 1930400"/>
                <a:gd name="connsiteY21" fmla="*/ 960120 h 990623"/>
                <a:gd name="connsiteX22" fmla="*/ 35560 w 1930400"/>
                <a:gd name="connsiteY22" fmla="*/ 985520 h 990623"/>
                <a:gd name="connsiteX23" fmla="*/ 0 w 1930400"/>
                <a:gd name="connsiteY2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43840 w 1930400"/>
                <a:gd name="connsiteY17" fmla="*/ 939800 h 990623"/>
                <a:gd name="connsiteX18" fmla="*/ 223520 w 1930400"/>
                <a:gd name="connsiteY18" fmla="*/ 944880 h 990623"/>
                <a:gd name="connsiteX19" fmla="*/ 193040 w 1930400"/>
                <a:gd name="connsiteY19" fmla="*/ 955040 h 990623"/>
                <a:gd name="connsiteX20" fmla="*/ 147320 w 1930400"/>
                <a:gd name="connsiteY20" fmla="*/ 960120 h 990623"/>
                <a:gd name="connsiteX21" fmla="*/ 35560 w 1930400"/>
                <a:gd name="connsiteY21" fmla="*/ 985520 h 990623"/>
                <a:gd name="connsiteX22" fmla="*/ 0 w 1930400"/>
                <a:gd name="connsiteY22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147320 w 1930400"/>
                <a:gd name="connsiteY19" fmla="*/ 960120 h 990623"/>
                <a:gd name="connsiteX20" fmla="*/ 35560 w 1930400"/>
                <a:gd name="connsiteY20" fmla="*/ 985520 h 990623"/>
                <a:gd name="connsiteX21" fmla="*/ 0 w 1930400"/>
                <a:gd name="connsiteY21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35560 w 1930400"/>
                <a:gd name="connsiteY19" fmla="*/ 985520 h 990623"/>
                <a:gd name="connsiteX20" fmla="*/ 0 w 1930400"/>
                <a:gd name="connsiteY20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193040 w 1930400"/>
                <a:gd name="connsiteY17" fmla="*/ 955040 h 990623"/>
                <a:gd name="connsiteX18" fmla="*/ 35560 w 1930400"/>
                <a:gd name="connsiteY18" fmla="*/ 985520 h 990623"/>
                <a:gd name="connsiteX19" fmla="*/ 0 w 1930400"/>
                <a:gd name="connsiteY19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193040 w 1930400"/>
                <a:gd name="connsiteY16" fmla="*/ 955040 h 990623"/>
                <a:gd name="connsiteX17" fmla="*/ 35560 w 1930400"/>
                <a:gd name="connsiteY17" fmla="*/ 985520 h 990623"/>
                <a:gd name="connsiteX18" fmla="*/ 0 w 1930400"/>
                <a:gd name="connsiteY18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960120 w 1930400"/>
                <a:gd name="connsiteY11" fmla="*/ 807720 h 990623"/>
                <a:gd name="connsiteX12" fmla="*/ 741680 w 1930400"/>
                <a:gd name="connsiteY12" fmla="*/ 853440 h 990623"/>
                <a:gd name="connsiteX13" fmla="*/ 660400 w 1930400"/>
                <a:gd name="connsiteY13" fmla="*/ 868680 h 990623"/>
                <a:gd name="connsiteX14" fmla="*/ 457200 w 1930400"/>
                <a:gd name="connsiteY14" fmla="*/ 904240 h 990623"/>
                <a:gd name="connsiteX15" fmla="*/ 193040 w 1930400"/>
                <a:gd name="connsiteY15" fmla="*/ 955040 h 990623"/>
                <a:gd name="connsiteX16" fmla="*/ 35560 w 1930400"/>
                <a:gd name="connsiteY16" fmla="*/ 985520 h 990623"/>
                <a:gd name="connsiteX17" fmla="*/ 0 w 1930400"/>
                <a:gd name="connsiteY17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193800 w 1930400"/>
                <a:gd name="connsiteY9" fmla="*/ 736600 h 990623"/>
                <a:gd name="connsiteX10" fmla="*/ 960120 w 1930400"/>
                <a:gd name="connsiteY10" fmla="*/ 807720 h 990623"/>
                <a:gd name="connsiteX11" fmla="*/ 741680 w 1930400"/>
                <a:gd name="connsiteY11" fmla="*/ 853440 h 990623"/>
                <a:gd name="connsiteX12" fmla="*/ 660400 w 1930400"/>
                <a:gd name="connsiteY12" fmla="*/ 868680 h 990623"/>
                <a:gd name="connsiteX13" fmla="*/ 457200 w 1930400"/>
                <a:gd name="connsiteY13" fmla="*/ 904240 h 990623"/>
                <a:gd name="connsiteX14" fmla="*/ 193040 w 1930400"/>
                <a:gd name="connsiteY14" fmla="*/ 955040 h 990623"/>
                <a:gd name="connsiteX15" fmla="*/ 35560 w 1930400"/>
                <a:gd name="connsiteY15" fmla="*/ 985520 h 990623"/>
                <a:gd name="connsiteX16" fmla="*/ 0 w 1930400"/>
                <a:gd name="connsiteY16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376680 w 1930400"/>
                <a:gd name="connsiteY7" fmla="*/ 660400 h 990623"/>
                <a:gd name="connsiteX8" fmla="*/ 1193800 w 1930400"/>
                <a:gd name="connsiteY8" fmla="*/ 736600 h 990623"/>
                <a:gd name="connsiteX9" fmla="*/ 960120 w 1930400"/>
                <a:gd name="connsiteY9" fmla="*/ 807720 h 990623"/>
                <a:gd name="connsiteX10" fmla="*/ 741680 w 1930400"/>
                <a:gd name="connsiteY10" fmla="*/ 853440 h 990623"/>
                <a:gd name="connsiteX11" fmla="*/ 660400 w 1930400"/>
                <a:gd name="connsiteY11" fmla="*/ 868680 h 990623"/>
                <a:gd name="connsiteX12" fmla="*/ 457200 w 1930400"/>
                <a:gd name="connsiteY12" fmla="*/ 904240 h 990623"/>
                <a:gd name="connsiteX13" fmla="*/ 193040 w 1930400"/>
                <a:gd name="connsiteY13" fmla="*/ 955040 h 990623"/>
                <a:gd name="connsiteX14" fmla="*/ 35560 w 1930400"/>
                <a:gd name="connsiteY14" fmla="*/ 985520 h 990623"/>
                <a:gd name="connsiteX15" fmla="*/ 0 w 1930400"/>
                <a:gd name="connsiteY15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45920 w 1930400"/>
                <a:gd name="connsiteY4" fmla="*/ 513080 h 990623"/>
                <a:gd name="connsiteX5" fmla="*/ 1600200 w 1930400"/>
                <a:gd name="connsiteY5" fmla="*/ 543560 h 990623"/>
                <a:gd name="connsiteX6" fmla="*/ 1376680 w 1930400"/>
                <a:gd name="connsiteY6" fmla="*/ 660400 h 990623"/>
                <a:gd name="connsiteX7" fmla="*/ 1193800 w 1930400"/>
                <a:gd name="connsiteY7" fmla="*/ 736600 h 990623"/>
                <a:gd name="connsiteX8" fmla="*/ 960120 w 1930400"/>
                <a:gd name="connsiteY8" fmla="*/ 807720 h 990623"/>
                <a:gd name="connsiteX9" fmla="*/ 741680 w 1930400"/>
                <a:gd name="connsiteY9" fmla="*/ 853440 h 990623"/>
                <a:gd name="connsiteX10" fmla="*/ 660400 w 1930400"/>
                <a:gd name="connsiteY10" fmla="*/ 868680 h 990623"/>
                <a:gd name="connsiteX11" fmla="*/ 457200 w 1930400"/>
                <a:gd name="connsiteY11" fmla="*/ 904240 h 990623"/>
                <a:gd name="connsiteX12" fmla="*/ 193040 w 1930400"/>
                <a:gd name="connsiteY12" fmla="*/ 955040 h 990623"/>
                <a:gd name="connsiteX13" fmla="*/ 35560 w 1930400"/>
                <a:gd name="connsiteY13" fmla="*/ 985520 h 990623"/>
                <a:gd name="connsiteX14" fmla="*/ 0 w 1930400"/>
                <a:gd name="connsiteY14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00200 w 1930400"/>
                <a:gd name="connsiteY4" fmla="*/ 543560 h 990623"/>
                <a:gd name="connsiteX5" fmla="*/ 1376680 w 1930400"/>
                <a:gd name="connsiteY5" fmla="*/ 660400 h 990623"/>
                <a:gd name="connsiteX6" fmla="*/ 1193800 w 1930400"/>
                <a:gd name="connsiteY6" fmla="*/ 736600 h 990623"/>
                <a:gd name="connsiteX7" fmla="*/ 960120 w 1930400"/>
                <a:gd name="connsiteY7" fmla="*/ 807720 h 990623"/>
                <a:gd name="connsiteX8" fmla="*/ 741680 w 1930400"/>
                <a:gd name="connsiteY8" fmla="*/ 853440 h 990623"/>
                <a:gd name="connsiteX9" fmla="*/ 660400 w 1930400"/>
                <a:gd name="connsiteY9" fmla="*/ 868680 h 990623"/>
                <a:gd name="connsiteX10" fmla="*/ 457200 w 1930400"/>
                <a:gd name="connsiteY10" fmla="*/ 904240 h 990623"/>
                <a:gd name="connsiteX11" fmla="*/ 193040 w 1930400"/>
                <a:gd name="connsiteY11" fmla="*/ 955040 h 990623"/>
                <a:gd name="connsiteX12" fmla="*/ 35560 w 1930400"/>
                <a:gd name="connsiteY12" fmla="*/ 985520 h 990623"/>
                <a:gd name="connsiteX13" fmla="*/ 0 w 1930400"/>
                <a:gd name="connsiteY1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08480 w 1930400"/>
                <a:gd name="connsiteY2" fmla="*/ 360680 h 990623"/>
                <a:gd name="connsiteX3" fmla="*/ 1600200 w 1930400"/>
                <a:gd name="connsiteY3" fmla="*/ 543560 h 990623"/>
                <a:gd name="connsiteX4" fmla="*/ 1376680 w 1930400"/>
                <a:gd name="connsiteY4" fmla="*/ 660400 h 990623"/>
                <a:gd name="connsiteX5" fmla="*/ 1193800 w 1930400"/>
                <a:gd name="connsiteY5" fmla="*/ 736600 h 990623"/>
                <a:gd name="connsiteX6" fmla="*/ 960120 w 1930400"/>
                <a:gd name="connsiteY6" fmla="*/ 807720 h 990623"/>
                <a:gd name="connsiteX7" fmla="*/ 741680 w 1930400"/>
                <a:gd name="connsiteY7" fmla="*/ 853440 h 990623"/>
                <a:gd name="connsiteX8" fmla="*/ 660400 w 1930400"/>
                <a:gd name="connsiteY8" fmla="*/ 868680 h 990623"/>
                <a:gd name="connsiteX9" fmla="*/ 457200 w 1930400"/>
                <a:gd name="connsiteY9" fmla="*/ 904240 h 990623"/>
                <a:gd name="connsiteX10" fmla="*/ 193040 w 1930400"/>
                <a:gd name="connsiteY10" fmla="*/ 955040 h 990623"/>
                <a:gd name="connsiteX11" fmla="*/ 35560 w 1930400"/>
                <a:gd name="connsiteY11" fmla="*/ 985520 h 990623"/>
                <a:gd name="connsiteX12" fmla="*/ 0 w 1930400"/>
                <a:gd name="connsiteY12" fmla="*/ 990600 h 990623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457200 w 1930400"/>
                <a:gd name="connsiteY9" fmla="*/ 904240 h 990600"/>
                <a:gd name="connsiteX10" fmla="*/ 193040 w 1930400"/>
                <a:gd name="connsiteY10" fmla="*/ 955040 h 990600"/>
                <a:gd name="connsiteX11" fmla="*/ 0 w 1930400"/>
                <a:gd name="connsiteY11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462280 w 1930400"/>
                <a:gd name="connsiteY8" fmla="*/ 912495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193040 w 1930400"/>
                <a:gd name="connsiteY8" fmla="*/ 955040 h 990600"/>
                <a:gd name="connsiteX9" fmla="*/ 0 w 1930400"/>
                <a:gd name="connsiteY9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400" h="990600">
                  <a:moveTo>
                    <a:pt x="1930400" y="0"/>
                  </a:moveTo>
                  <a:cubicBezTo>
                    <a:pt x="1927161" y="80969"/>
                    <a:pt x="1925320" y="138007"/>
                    <a:pt x="1905000" y="198120"/>
                  </a:cubicBezTo>
                  <a:cubicBezTo>
                    <a:pt x="1884680" y="258233"/>
                    <a:pt x="1859280" y="303107"/>
                    <a:pt x="1808480" y="360680"/>
                  </a:cubicBezTo>
                  <a:cubicBezTo>
                    <a:pt x="1757680" y="418253"/>
                    <a:pt x="1672167" y="493607"/>
                    <a:pt x="1600200" y="543560"/>
                  </a:cubicBezTo>
                  <a:cubicBezTo>
                    <a:pt x="1528233" y="593513"/>
                    <a:pt x="1444413" y="628227"/>
                    <a:pt x="1376680" y="660400"/>
                  </a:cubicBezTo>
                  <a:cubicBezTo>
                    <a:pt x="1308947" y="692573"/>
                    <a:pt x="1263227" y="712047"/>
                    <a:pt x="1193800" y="736600"/>
                  </a:cubicBezTo>
                  <a:lnTo>
                    <a:pt x="960120" y="807720"/>
                  </a:lnTo>
                  <a:lnTo>
                    <a:pt x="741680" y="853440"/>
                  </a:lnTo>
                  <a:lnTo>
                    <a:pt x="193040" y="955040"/>
                  </a:lnTo>
                  <a:lnTo>
                    <a:pt x="0" y="99060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752A2AD-0D21-24F3-EA59-5416FD238330}"/>
                </a:ext>
              </a:extLst>
            </p:cNvPr>
            <p:cNvSpPr/>
            <p:nvPr/>
          </p:nvSpPr>
          <p:spPr>
            <a:xfrm flipH="1">
              <a:off x="5590837" y="5021973"/>
              <a:ext cx="1917249" cy="582082"/>
            </a:xfrm>
            <a:custGeom>
              <a:avLst/>
              <a:gdLst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355600 w 1930400"/>
                <a:gd name="connsiteY17" fmla="*/ 924560 h 990623"/>
                <a:gd name="connsiteX18" fmla="*/ 243840 w 1930400"/>
                <a:gd name="connsiteY18" fmla="*/ 939800 h 990623"/>
                <a:gd name="connsiteX19" fmla="*/ 223520 w 1930400"/>
                <a:gd name="connsiteY19" fmla="*/ 944880 h 990623"/>
                <a:gd name="connsiteX20" fmla="*/ 193040 w 1930400"/>
                <a:gd name="connsiteY20" fmla="*/ 955040 h 990623"/>
                <a:gd name="connsiteX21" fmla="*/ 147320 w 1930400"/>
                <a:gd name="connsiteY21" fmla="*/ 960120 h 990623"/>
                <a:gd name="connsiteX22" fmla="*/ 35560 w 1930400"/>
                <a:gd name="connsiteY22" fmla="*/ 985520 h 990623"/>
                <a:gd name="connsiteX23" fmla="*/ 0 w 1930400"/>
                <a:gd name="connsiteY2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43840 w 1930400"/>
                <a:gd name="connsiteY17" fmla="*/ 939800 h 990623"/>
                <a:gd name="connsiteX18" fmla="*/ 223520 w 1930400"/>
                <a:gd name="connsiteY18" fmla="*/ 944880 h 990623"/>
                <a:gd name="connsiteX19" fmla="*/ 193040 w 1930400"/>
                <a:gd name="connsiteY19" fmla="*/ 955040 h 990623"/>
                <a:gd name="connsiteX20" fmla="*/ 147320 w 1930400"/>
                <a:gd name="connsiteY20" fmla="*/ 960120 h 990623"/>
                <a:gd name="connsiteX21" fmla="*/ 35560 w 1930400"/>
                <a:gd name="connsiteY21" fmla="*/ 985520 h 990623"/>
                <a:gd name="connsiteX22" fmla="*/ 0 w 1930400"/>
                <a:gd name="connsiteY22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147320 w 1930400"/>
                <a:gd name="connsiteY19" fmla="*/ 960120 h 990623"/>
                <a:gd name="connsiteX20" fmla="*/ 35560 w 1930400"/>
                <a:gd name="connsiteY20" fmla="*/ 985520 h 990623"/>
                <a:gd name="connsiteX21" fmla="*/ 0 w 1930400"/>
                <a:gd name="connsiteY21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35560 w 1930400"/>
                <a:gd name="connsiteY19" fmla="*/ 985520 h 990623"/>
                <a:gd name="connsiteX20" fmla="*/ 0 w 1930400"/>
                <a:gd name="connsiteY20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193040 w 1930400"/>
                <a:gd name="connsiteY17" fmla="*/ 955040 h 990623"/>
                <a:gd name="connsiteX18" fmla="*/ 35560 w 1930400"/>
                <a:gd name="connsiteY18" fmla="*/ 985520 h 990623"/>
                <a:gd name="connsiteX19" fmla="*/ 0 w 1930400"/>
                <a:gd name="connsiteY19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193040 w 1930400"/>
                <a:gd name="connsiteY16" fmla="*/ 955040 h 990623"/>
                <a:gd name="connsiteX17" fmla="*/ 35560 w 1930400"/>
                <a:gd name="connsiteY17" fmla="*/ 985520 h 990623"/>
                <a:gd name="connsiteX18" fmla="*/ 0 w 1930400"/>
                <a:gd name="connsiteY18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960120 w 1930400"/>
                <a:gd name="connsiteY11" fmla="*/ 807720 h 990623"/>
                <a:gd name="connsiteX12" fmla="*/ 741680 w 1930400"/>
                <a:gd name="connsiteY12" fmla="*/ 853440 h 990623"/>
                <a:gd name="connsiteX13" fmla="*/ 660400 w 1930400"/>
                <a:gd name="connsiteY13" fmla="*/ 868680 h 990623"/>
                <a:gd name="connsiteX14" fmla="*/ 457200 w 1930400"/>
                <a:gd name="connsiteY14" fmla="*/ 904240 h 990623"/>
                <a:gd name="connsiteX15" fmla="*/ 193040 w 1930400"/>
                <a:gd name="connsiteY15" fmla="*/ 955040 h 990623"/>
                <a:gd name="connsiteX16" fmla="*/ 35560 w 1930400"/>
                <a:gd name="connsiteY16" fmla="*/ 985520 h 990623"/>
                <a:gd name="connsiteX17" fmla="*/ 0 w 1930400"/>
                <a:gd name="connsiteY17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193800 w 1930400"/>
                <a:gd name="connsiteY9" fmla="*/ 736600 h 990623"/>
                <a:gd name="connsiteX10" fmla="*/ 960120 w 1930400"/>
                <a:gd name="connsiteY10" fmla="*/ 807720 h 990623"/>
                <a:gd name="connsiteX11" fmla="*/ 741680 w 1930400"/>
                <a:gd name="connsiteY11" fmla="*/ 853440 h 990623"/>
                <a:gd name="connsiteX12" fmla="*/ 660400 w 1930400"/>
                <a:gd name="connsiteY12" fmla="*/ 868680 h 990623"/>
                <a:gd name="connsiteX13" fmla="*/ 457200 w 1930400"/>
                <a:gd name="connsiteY13" fmla="*/ 904240 h 990623"/>
                <a:gd name="connsiteX14" fmla="*/ 193040 w 1930400"/>
                <a:gd name="connsiteY14" fmla="*/ 955040 h 990623"/>
                <a:gd name="connsiteX15" fmla="*/ 35560 w 1930400"/>
                <a:gd name="connsiteY15" fmla="*/ 985520 h 990623"/>
                <a:gd name="connsiteX16" fmla="*/ 0 w 1930400"/>
                <a:gd name="connsiteY16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376680 w 1930400"/>
                <a:gd name="connsiteY7" fmla="*/ 660400 h 990623"/>
                <a:gd name="connsiteX8" fmla="*/ 1193800 w 1930400"/>
                <a:gd name="connsiteY8" fmla="*/ 736600 h 990623"/>
                <a:gd name="connsiteX9" fmla="*/ 960120 w 1930400"/>
                <a:gd name="connsiteY9" fmla="*/ 807720 h 990623"/>
                <a:gd name="connsiteX10" fmla="*/ 741680 w 1930400"/>
                <a:gd name="connsiteY10" fmla="*/ 853440 h 990623"/>
                <a:gd name="connsiteX11" fmla="*/ 660400 w 1930400"/>
                <a:gd name="connsiteY11" fmla="*/ 868680 h 990623"/>
                <a:gd name="connsiteX12" fmla="*/ 457200 w 1930400"/>
                <a:gd name="connsiteY12" fmla="*/ 904240 h 990623"/>
                <a:gd name="connsiteX13" fmla="*/ 193040 w 1930400"/>
                <a:gd name="connsiteY13" fmla="*/ 955040 h 990623"/>
                <a:gd name="connsiteX14" fmla="*/ 35560 w 1930400"/>
                <a:gd name="connsiteY14" fmla="*/ 985520 h 990623"/>
                <a:gd name="connsiteX15" fmla="*/ 0 w 1930400"/>
                <a:gd name="connsiteY15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45920 w 1930400"/>
                <a:gd name="connsiteY4" fmla="*/ 513080 h 990623"/>
                <a:gd name="connsiteX5" fmla="*/ 1600200 w 1930400"/>
                <a:gd name="connsiteY5" fmla="*/ 543560 h 990623"/>
                <a:gd name="connsiteX6" fmla="*/ 1376680 w 1930400"/>
                <a:gd name="connsiteY6" fmla="*/ 660400 h 990623"/>
                <a:gd name="connsiteX7" fmla="*/ 1193800 w 1930400"/>
                <a:gd name="connsiteY7" fmla="*/ 736600 h 990623"/>
                <a:gd name="connsiteX8" fmla="*/ 960120 w 1930400"/>
                <a:gd name="connsiteY8" fmla="*/ 807720 h 990623"/>
                <a:gd name="connsiteX9" fmla="*/ 741680 w 1930400"/>
                <a:gd name="connsiteY9" fmla="*/ 853440 h 990623"/>
                <a:gd name="connsiteX10" fmla="*/ 660400 w 1930400"/>
                <a:gd name="connsiteY10" fmla="*/ 868680 h 990623"/>
                <a:gd name="connsiteX11" fmla="*/ 457200 w 1930400"/>
                <a:gd name="connsiteY11" fmla="*/ 904240 h 990623"/>
                <a:gd name="connsiteX12" fmla="*/ 193040 w 1930400"/>
                <a:gd name="connsiteY12" fmla="*/ 955040 h 990623"/>
                <a:gd name="connsiteX13" fmla="*/ 35560 w 1930400"/>
                <a:gd name="connsiteY13" fmla="*/ 985520 h 990623"/>
                <a:gd name="connsiteX14" fmla="*/ 0 w 1930400"/>
                <a:gd name="connsiteY14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00200 w 1930400"/>
                <a:gd name="connsiteY4" fmla="*/ 543560 h 990623"/>
                <a:gd name="connsiteX5" fmla="*/ 1376680 w 1930400"/>
                <a:gd name="connsiteY5" fmla="*/ 660400 h 990623"/>
                <a:gd name="connsiteX6" fmla="*/ 1193800 w 1930400"/>
                <a:gd name="connsiteY6" fmla="*/ 736600 h 990623"/>
                <a:gd name="connsiteX7" fmla="*/ 960120 w 1930400"/>
                <a:gd name="connsiteY7" fmla="*/ 807720 h 990623"/>
                <a:gd name="connsiteX8" fmla="*/ 741680 w 1930400"/>
                <a:gd name="connsiteY8" fmla="*/ 853440 h 990623"/>
                <a:gd name="connsiteX9" fmla="*/ 660400 w 1930400"/>
                <a:gd name="connsiteY9" fmla="*/ 868680 h 990623"/>
                <a:gd name="connsiteX10" fmla="*/ 457200 w 1930400"/>
                <a:gd name="connsiteY10" fmla="*/ 904240 h 990623"/>
                <a:gd name="connsiteX11" fmla="*/ 193040 w 1930400"/>
                <a:gd name="connsiteY11" fmla="*/ 955040 h 990623"/>
                <a:gd name="connsiteX12" fmla="*/ 35560 w 1930400"/>
                <a:gd name="connsiteY12" fmla="*/ 985520 h 990623"/>
                <a:gd name="connsiteX13" fmla="*/ 0 w 1930400"/>
                <a:gd name="connsiteY1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08480 w 1930400"/>
                <a:gd name="connsiteY2" fmla="*/ 360680 h 990623"/>
                <a:gd name="connsiteX3" fmla="*/ 1600200 w 1930400"/>
                <a:gd name="connsiteY3" fmla="*/ 543560 h 990623"/>
                <a:gd name="connsiteX4" fmla="*/ 1376680 w 1930400"/>
                <a:gd name="connsiteY4" fmla="*/ 660400 h 990623"/>
                <a:gd name="connsiteX5" fmla="*/ 1193800 w 1930400"/>
                <a:gd name="connsiteY5" fmla="*/ 736600 h 990623"/>
                <a:gd name="connsiteX6" fmla="*/ 960120 w 1930400"/>
                <a:gd name="connsiteY6" fmla="*/ 807720 h 990623"/>
                <a:gd name="connsiteX7" fmla="*/ 741680 w 1930400"/>
                <a:gd name="connsiteY7" fmla="*/ 853440 h 990623"/>
                <a:gd name="connsiteX8" fmla="*/ 660400 w 1930400"/>
                <a:gd name="connsiteY8" fmla="*/ 868680 h 990623"/>
                <a:gd name="connsiteX9" fmla="*/ 457200 w 1930400"/>
                <a:gd name="connsiteY9" fmla="*/ 904240 h 990623"/>
                <a:gd name="connsiteX10" fmla="*/ 193040 w 1930400"/>
                <a:gd name="connsiteY10" fmla="*/ 955040 h 990623"/>
                <a:gd name="connsiteX11" fmla="*/ 35560 w 1930400"/>
                <a:gd name="connsiteY11" fmla="*/ 985520 h 990623"/>
                <a:gd name="connsiteX12" fmla="*/ 0 w 1930400"/>
                <a:gd name="connsiteY12" fmla="*/ 990600 h 990623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457200 w 1930400"/>
                <a:gd name="connsiteY9" fmla="*/ 904240 h 990600"/>
                <a:gd name="connsiteX10" fmla="*/ 193040 w 1930400"/>
                <a:gd name="connsiteY10" fmla="*/ 955040 h 990600"/>
                <a:gd name="connsiteX11" fmla="*/ 0 w 1930400"/>
                <a:gd name="connsiteY11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462280 w 1930400"/>
                <a:gd name="connsiteY8" fmla="*/ 912495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193040 w 1930400"/>
                <a:gd name="connsiteY8" fmla="*/ 955040 h 990600"/>
                <a:gd name="connsiteX9" fmla="*/ 0 w 1930400"/>
                <a:gd name="connsiteY9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400" h="990600">
                  <a:moveTo>
                    <a:pt x="1930400" y="0"/>
                  </a:moveTo>
                  <a:cubicBezTo>
                    <a:pt x="1927161" y="80969"/>
                    <a:pt x="1925320" y="138007"/>
                    <a:pt x="1905000" y="198120"/>
                  </a:cubicBezTo>
                  <a:cubicBezTo>
                    <a:pt x="1884680" y="258233"/>
                    <a:pt x="1859280" y="303107"/>
                    <a:pt x="1808480" y="360680"/>
                  </a:cubicBezTo>
                  <a:cubicBezTo>
                    <a:pt x="1757680" y="418253"/>
                    <a:pt x="1672167" y="493607"/>
                    <a:pt x="1600200" y="543560"/>
                  </a:cubicBezTo>
                  <a:cubicBezTo>
                    <a:pt x="1528233" y="593513"/>
                    <a:pt x="1444413" y="628227"/>
                    <a:pt x="1376680" y="660400"/>
                  </a:cubicBezTo>
                  <a:cubicBezTo>
                    <a:pt x="1308947" y="692573"/>
                    <a:pt x="1263227" y="712047"/>
                    <a:pt x="1193800" y="736600"/>
                  </a:cubicBezTo>
                  <a:lnTo>
                    <a:pt x="960120" y="807720"/>
                  </a:lnTo>
                  <a:lnTo>
                    <a:pt x="741680" y="853440"/>
                  </a:lnTo>
                  <a:lnTo>
                    <a:pt x="193040" y="955040"/>
                  </a:lnTo>
                  <a:lnTo>
                    <a:pt x="0" y="990600"/>
                  </a:ln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2" name="Picture 4" descr="Compiler - Free electronics icons">
              <a:extLst>
                <a:ext uri="{FF2B5EF4-FFF2-40B4-BE49-F238E27FC236}">
                  <a16:creationId xmlns:a16="http://schemas.microsoft.com/office/drawing/2014/main" id="{533265E6-9761-B5A7-F267-1A2861D6E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9113" y="4338004"/>
              <a:ext cx="735666" cy="73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28ACC6C-7750-EDEE-08CA-7D73E33B15DE}"/>
              </a:ext>
            </a:extLst>
          </p:cNvPr>
          <p:cNvGrpSpPr/>
          <p:nvPr/>
        </p:nvGrpSpPr>
        <p:grpSpPr>
          <a:xfrm>
            <a:off x="5688130" y="5009108"/>
            <a:ext cx="3803718" cy="1442680"/>
            <a:chOff x="5688130" y="5009108"/>
            <a:chExt cx="3803718" cy="1442680"/>
          </a:xfrm>
        </p:grpSpPr>
        <p:pic>
          <p:nvPicPr>
            <p:cNvPr id="26" name="Picture 8" descr="The Future of Data Processing with Intel® IPUs - Intel Community">
              <a:extLst>
                <a:ext uri="{FF2B5EF4-FFF2-40B4-BE49-F238E27FC236}">
                  <a16:creationId xmlns:a16="http://schemas.microsoft.com/office/drawing/2014/main" id="{AF6E3E63-F613-2F83-4449-614662444A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4502" y="5579413"/>
              <a:ext cx="1017346" cy="87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2239C5-BB12-B61B-687F-9C68CE8C4302}"/>
                </a:ext>
              </a:extLst>
            </p:cNvPr>
            <p:cNvSpPr/>
            <p:nvPr/>
          </p:nvSpPr>
          <p:spPr>
            <a:xfrm flipH="1">
              <a:off x="5688130" y="5009108"/>
              <a:ext cx="3215237" cy="582082"/>
            </a:xfrm>
            <a:custGeom>
              <a:avLst/>
              <a:gdLst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355600 w 1930400"/>
                <a:gd name="connsiteY17" fmla="*/ 924560 h 990623"/>
                <a:gd name="connsiteX18" fmla="*/ 243840 w 1930400"/>
                <a:gd name="connsiteY18" fmla="*/ 939800 h 990623"/>
                <a:gd name="connsiteX19" fmla="*/ 223520 w 1930400"/>
                <a:gd name="connsiteY19" fmla="*/ 944880 h 990623"/>
                <a:gd name="connsiteX20" fmla="*/ 193040 w 1930400"/>
                <a:gd name="connsiteY20" fmla="*/ 955040 h 990623"/>
                <a:gd name="connsiteX21" fmla="*/ 147320 w 1930400"/>
                <a:gd name="connsiteY21" fmla="*/ 960120 h 990623"/>
                <a:gd name="connsiteX22" fmla="*/ 35560 w 1930400"/>
                <a:gd name="connsiteY22" fmla="*/ 985520 h 990623"/>
                <a:gd name="connsiteX23" fmla="*/ 0 w 1930400"/>
                <a:gd name="connsiteY2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43840 w 1930400"/>
                <a:gd name="connsiteY17" fmla="*/ 939800 h 990623"/>
                <a:gd name="connsiteX18" fmla="*/ 223520 w 1930400"/>
                <a:gd name="connsiteY18" fmla="*/ 944880 h 990623"/>
                <a:gd name="connsiteX19" fmla="*/ 193040 w 1930400"/>
                <a:gd name="connsiteY19" fmla="*/ 955040 h 990623"/>
                <a:gd name="connsiteX20" fmla="*/ 147320 w 1930400"/>
                <a:gd name="connsiteY20" fmla="*/ 960120 h 990623"/>
                <a:gd name="connsiteX21" fmla="*/ 35560 w 1930400"/>
                <a:gd name="connsiteY21" fmla="*/ 985520 h 990623"/>
                <a:gd name="connsiteX22" fmla="*/ 0 w 1930400"/>
                <a:gd name="connsiteY22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147320 w 1930400"/>
                <a:gd name="connsiteY19" fmla="*/ 960120 h 990623"/>
                <a:gd name="connsiteX20" fmla="*/ 35560 w 1930400"/>
                <a:gd name="connsiteY20" fmla="*/ 985520 h 990623"/>
                <a:gd name="connsiteX21" fmla="*/ 0 w 1930400"/>
                <a:gd name="connsiteY21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223520 w 1930400"/>
                <a:gd name="connsiteY17" fmla="*/ 944880 h 990623"/>
                <a:gd name="connsiteX18" fmla="*/ 193040 w 1930400"/>
                <a:gd name="connsiteY18" fmla="*/ 955040 h 990623"/>
                <a:gd name="connsiteX19" fmla="*/ 35560 w 1930400"/>
                <a:gd name="connsiteY19" fmla="*/ 985520 h 990623"/>
                <a:gd name="connsiteX20" fmla="*/ 0 w 1930400"/>
                <a:gd name="connsiteY20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401320 w 1930400"/>
                <a:gd name="connsiteY16" fmla="*/ 909320 h 990623"/>
                <a:gd name="connsiteX17" fmla="*/ 193040 w 1930400"/>
                <a:gd name="connsiteY17" fmla="*/ 955040 h 990623"/>
                <a:gd name="connsiteX18" fmla="*/ 35560 w 1930400"/>
                <a:gd name="connsiteY18" fmla="*/ 985520 h 990623"/>
                <a:gd name="connsiteX19" fmla="*/ 0 w 1930400"/>
                <a:gd name="connsiteY19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1026160 w 1930400"/>
                <a:gd name="connsiteY11" fmla="*/ 787400 h 990623"/>
                <a:gd name="connsiteX12" fmla="*/ 960120 w 1930400"/>
                <a:gd name="connsiteY12" fmla="*/ 807720 h 990623"/>
                <a:gd name="connsiteX13" fmla="*/ 741680 w 1930400"/>
                <a:gd name="connsiteY13" fmla="*/ 853440 h 990623"/>
                <a:gd name="connsiteX14" fmla="*/ 660400 w 1930400"/>
                <a:gd name="connsiteY14" fmla="*/ 868680 h 990623"/>
                <a:gd name="connsiteX15" fmla="*/ 457200 w 1930400"/>
                <a:gd name="connsiteY15" fmla="*/ 904240 h 990623"/>
                <a:gd name="connsiteX16" fmla="*/ 193040 w 1930400"/>
                <a:gd name="connsiteY16" fmla="*/ 955040 h 990623"/>
                <a:gd name="connsiteX17" fmla="*/ 35560 w 1930400"/>
                <a:gd name="connsiteY17" fmla="*/ 985520 h 990623"/>
                <a:gd name="connsiteX18" fmla="*/ 0 w 1930400"/>
                <a:gd name="connsiteY18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270000 w 1930400"/>
                <a:gd name="connsiteY9" fmla="*/ 711200 h 990623"/>
                <a:gd name="connsiteX10" fmla="*/ 1193800 w 1930400"/>
                <a:gd name="connsiteY10" fmla="*/ 736600 h 990623"/>
                <a:gd name="connsiteX11" fmla="*/ 960120 w 1930400"/>
                <a:gd name="connsiteY11" fmla="*/ 807720 h 990623"/>
                <a:gd name="connsiteX12" fmla="*/ 741680 w 1930400"/>
                <a:gd name="connsiteY12" fmla="*/ 853440 h 990623"/>
                <a:gd name="connsiteX13" fmla="*/ 660400 w 1930400"/>
                <a:gd name="connsiteY13" fmla="*/ 868680 h 990623"/>
                <a:gd name="connsiteX14" fmla="*/ 457200 w 1930400"/>
                <a:gd name="connsiteY14" fmla="*/ 904240 h 990623"/>
                <a:gd name="connsiteX15" fmla="*/ 193040 w 1930400"/>
                <a:gd name="connsiteY15" fmla="*/ 955040 h 990623"/>
                <a:gd name="connsiteX16" fmla="*/ 35560 w 1930400"/>
                <a:gd name="connsiteY16" fmla="*/ 985520 h 990623"/>
                <a:gd name="connsiteX17" fmla="*/ 0 w 1930400"/>
                <a:gd name="connsiteY17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554480 w 1930400"/>
                <a:gd name="connsiteY7" fmla="*/ 579120 h 990623"/>
                <a:gd name="connsiteX8" fmla="*/ 1376680 w 1930400"/>
                <a:gd name="connsiteY8" fmla="*/ 660400 h 990623"/>
                <a:gd name="connsiteX9" fmla="*/ 1193800 w 1930400"/>
                <a:gd name="connsiteY9" fmla="*/ 736600 h 990623"/>
                <a:gd name="connsiteX10" fmla="*/ 960120 w 1930400"/>
                <a:gd name="connsiteY10" fmla="*/ 807720 h 990623"/>
                <a:gd name="connsiteX11" fmla="*/ 741680 w 1930400"/>
                <a:gd name="connsiteY11" fmla="*/ 853440 h 990623"/>
                <a:gd name="connsiteX12" fmla="*/ 660400 w 1930400"/>
                <a:gd name="connsiteY12" fmla="*/ 868680 h 990623"/>
                <a:gd name="connsiteX13" fmla="*/ 457200 w 1930400"/>
                <a:gd name="connsiteY13" fmla="*/ 904240 h 990623"/>
                <a:gd name="connsiteX14" fmla="*/ 193040 w 1930400"/>
                <a:gd name="connsiteY14" fmla="*/ 955040 h 990623"/>
                <a:gd name="connsiteX15" fmla="*/ 35560 w 1930400"/>
                <a:gd name="connsiteY15" fmla="*/ 985520 h 990623"/>
                <a:gd name="connsiteX16" fmla="*/ 0 w 1930400"/>
                <a:gd name="connsiteY16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732280 w 1930400"/>
                <a:gd name="connsiteY4" fmla="*/ 431800 h 990623"/>
                <a:gd name="connsiteX5" fmla="*/ 1645920 w 1930400"/>
                <a:gd name="connsiteY5" fmla="*/ 513080 h 990623"/>
                <a:gd name="connsiteX6" fmla="*/ 1600200 w 1930400"/>
                <a:gd name="connsiteY6" fmla="*/ 543560 h 990623"/>
                <a:gd name="connsiteX7" fmla="*/ 1376680 w 1930400"/>
                <a:gd name="connsiteY7" fmla="*/ 660400 h 990623"/>
                <a:gd name="connsiteX8" fmla="*/ 1193800 w 1930400"/>
                <a:gd name="connsiteY8" fmla="*/ 736600 h 990623"/>
                <a:gd name="connsiteX9" fmla="*/ 960120 w 1930400"/>
                <a:gd name="connsiteY9" fmla="*/ 807720 h 990623"/>
                <a:gd name="connsiteX10" fmla="*/ 741680 w 1930400"/>
                <a:gd name="connsiteY10" fmla="*/ 853440 h 990623"/>
                <a:gd name="connsiteX11" fmla="*/ 660400 w 1930400"/>
                <a:gd name="connsiteY11" fmla="*/ 868680 h 990623"/>
                <a:gd name="connsiteX12" fmla="*/ 457200 w 1930400"/>
                <a:gd name="connsiteY12" fmla="*/ 904240 h 990623"/>
                <a:gd name="connsiteX13" fmla="*/ 193040 w 1930400"/>
                <a:gd name="connsiteY13" fmla="*/ 955040 h 990623"/>
                <a:gd name="connsiteX14" fmla="*/ 35560 w 1930400"/>
                <a:gd name="connsiteY14" fmla="*/ 985520 h 990623"/>
                <a:gd name="connsiteX15" fmla="*/ 0 w 1930400"/>
                <a:gd name="connsiteY15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45920 w 1930400"/>
                <a:gd name="connsiteY4" fmla="*/ 513080 h 990623"/>
                <a:gd name="connsiteX5" fmla="*/ 1600200 w 1930400"/>
                <a:gd name="connsiteY5" fmla="*/ 543560 h 990623"/>
                <a:gd name="connsiteX6" fmla="*/ 1376680 w 1930400"/>
                <a:gd name="connsiteY6" fmla="*/ 660400 h 990623"/>
                <a:gd name="connsiteX7" fmla="*/ 1193800 w 1930400"/>
                <a:gd name="connsiteY7" fmla="*/ 736600 h 990623"/>
                <a:gd name="connsiteX8" fmla="*/ 960120 w 1930400"/>
                <a:gd name="connsiteY8" fmla="*/ 807720 h 990623"/>
                <a:gd name="connsiteX9" fmla="*/ 741680 w 1930400"/>
                <a:gd name="connsiteY9" fmla="*/ 853440 h 990623"/>
                <a:gd name="connsiteX10" fmla="*/ 660400 w 1930400"/>
                <a:gd name="connsiteY10" fmla="*/ 868680 h 990623"/>
                <a:gd name="connsiteX11" fmla="*/ 457200 w 1930400"/>
                <a:gd name="connsiteY11" fmla="*/ 904240 h 990623"/>
                <a:gd name="connsiteX12" fmla="*/ 193040 w 1930400"/>
                <a:gd name="connsiteY12" fmla="*/ 955040 h 990623"/>
                <a:gd name="connsiteX13" fmla="*/ 35560 w 1930400"/>
                <a:gd name="connsiteY13" fmla="*/ 985520 h 990623"/>
                <a:gd name="connsiteX14" fmla="*/ 0 w 1930400"/>
                <a:gd name="connsiteY14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89760 w 1930400"/>
                <a:gd name="connsiteY2" fmla="*/ 233680 h 990623"/>
                <a:gd name="connsiteX3" fmla="*/ 1808480 w 1930400"/>
                <a:gd name="connsiteY3" fmla="*/ 360680 h 990623"/>
                <a:gd name="connsiteX4" fmla="*/ 1600200 w 1930400"/>
                <a:gd name="connsiteY4" fmla="*/ 543560 h 990623"/>
                <a:gd name="connsiteX5" fmla="*/ 1376680 w 1930400"/>
                <a:gd name="connsiteY5" fmla="*/ 660400 h 990623"/>
                <a:gd name="connsiteX6" fmla="*/ 1193800 w 1930400"/>
                <a:gd name="connsiteY6" fmla="*/ 736600 h 990623"/>
                <a:gd name="connsiteX7" fmla="*/ 960120 w 1930400"/>
                <a:gd name="connsiteY7" fmla="*/ 807720 h 990623"/>
                <a:gd name="connsiteX8" fmla="*/ 741680 w 1930400"/>
                <a:gd name="connsiteY8" fmla="*/ 853440 h 990623"/>
                <a:gd name="connsiteX9" fmla="*/ 660400 w 1930400"/>
                <a:gd name="connsiteY9" fmla="*/ 868680 h 990623"/>
                <a:gd name="connsiteX10" fmla="*/ 457200 w 1930400"/>
                <a:gd name="connsiteY10" fmla="*/ 904240 h 990623"/>
                <a:gd name="connsiteX11" fmla="*/ 193040 w 1930400"/>
                <a:gd name="connsiteY11" fmla="*/ 955040 h 990623"/>
                <a:gd name="connsiteX12" fmla="*/ 35560 w 1930400"/>
                <a:gd name="connsiteY12" fmla="*/ 985520 h 990623"/>
                <a:gd name="connsiteX13" fmla="*/ 0 w 1930400"/>
                <a:gd name="connsiteY13" fmla="*/ 990600 h 990623"/>
                <a:gd name="connsiteX0" fmla="*/ 1930400 w 1930400"/>
                <a:gd name="connsiteY0" fmla="*/ 0 h 990623"/>
                <a:gd name="connsiteX1" fmla="*/ 1905000 w 1930400"/>
                <a:gd name="connsiteY1" fmla="*/ 198120 h 990623"/>
                <a:gd name="connsiteX2" fmla="*/ 1808480 w 1930400"/>
                <a:gd name="connsiteY2" fmla="*/ 360680 h 990623"/>
                <a:gd name="connsiteX3" fmla="*/ 1600200 w 1930400"/>
                <a:gd name="connsiteY3" fmla="*/ 543560 h 990623"/>
                <a:gd name="connsiteX4" fmla="*/ 1376680 w 1930400"/>
                <a:gd name="connsiteY4" fmla="*/ 660400 h 990623"/>
                <a:gd name="connsiteX5" fmla="*/ 1193800 w 1930400"/>
                <a:gd name="connsiteY5" fmla="*/ 736600 h 990623"/>
                <a:gd name="connsiteX6" fmla="*/ 960120 w 1930400"/>
                <a:gd name="connsiteY6" fmla="*/ 807720 h 990623"/>
                <a:gd name="connsiteX7" fmla="*/ 741680 w 1930400"/>
                <a:gd name="connsiteY7" fmla="*/ 853440 h 990623"/>
                <a:gd name="connsiteX8" fmla="*/ 660400 w 1930400"/>
                <a:gd name="connsiteY8" fmla="*/ 868680 h 990623"/>
                <a:gd name="connsiteX9" fmla="*/ 457200 w 1930400"/>
                <a:gd name="connsiteY9" fmla="*/ 904240 h 990623"/>
                <a:gd name="connsiteX10" fmla="*/ 193040 w 1930400"/>
                <a:gd name="connsiteY10" fmla="*/ 955040 h 990623"/>
                <a:gd name="connsiteX11" fmla="*/ 35560 w 1930400"/>
                <a:gd name="connsiteY11" fmla="*/ 985520 h 990623"/>
                <a:gd name="connsiteX12" fmla="*/ 0 w 1930400"/>
                <a:gd name="connsiteY12" fmla="*/ 990600 h 990623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457200 w 1930400"/>
                <a:gd name="connsiteY9" fmla="*/ 904240 h 990600"/>
                <a:gd name="connsiteX10" fmla="*/ 193040 w 1930400"/>
                <a:gd name="connsiteY10" fmla="*/ 955040 h 990600"/>
                <a:gd name="connsiteX11" fmla="*/ 0 w 1930400"/>
                <a:gd name="connsiteY11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660400 w 1930400"/>
                <a:gd name="connsiteY8" fmla="*/ 868680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462280 w 1930400"/>
                <a:gd name="connsiteY8" fmla="*/ 912495 h 990600"/>
                <a:gd name="connsiteX9" fmla="*/ 193040 w 1930400"/>
                <a:gd name="connsiteY9" fmla="*/ 955040 h 990600"/>
                <a:gd name="connsiteX10" fmla="*/ 0 w 1930400"/>
                <a:gd name="connsiteY10" fmla="*/ 990600 h 990600"/>
                <a:gd name="connsiteX0" fmla="*/ 1930400 w 1930400"/>
                <a:gd name="connsiteY0" fmla="*/ 0 h 990600"/>
                <a:gd name="connsiteX1" fmla="*/ 1905000 w 1930400"/>
                <a:gd name="connsiteY1" fmla="*/ 198120 h 990600"/>
                <a:gd name="connsiteX2" fmla="*/ 1808480 w 1930400"/>
                <a:gd name="connsiteY2" fmla="*/ 360680 h 990600"/>
                <a:gd name="connsiteX3" fmla="*/ 1600200 w 1930400"/>
                <a:gd name="connsiteY3" fmla="*/ 543560 h 990600"/>
                <a:gd name="connsiteX4" fmla="*/ 1376680 w 1930400"/>
                <a:gd name="connsiteY4" fmla="*/ 660400 h 990600"/>
                <a:gd name="connsiteX5" fmla="*/ 1193800 w 1930400"/>
                <a:gd name="connsiteY5" fmla="*/ 736600 h 990600"/>
                <a:gd name="connsiteX6" fmla="*/ 960120 w 1930400"/>
                <a:gd name="connsiteY6" fmla="*/ 807720 h 990600"/>
                <a:gd name="connsiteX7" fmla="*/ 741680 w 1930400"/>
                <a:gd name="connsiteY7" fmla="*/ 853440 h 990600"/>
                <a:gd name="connsiteX8" fmla="*/ 193040 w 1930400"/>
                <a:gd name="connsiteY8" fmla="*/ 955040 h 990600"/>
                <a:gd name="connsiteX9" fmla="*/ 0 w 1930400"/>
                <a:gd name="connsiteY9" fmla="*/ 99060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0400" h="990600">
                  <a:moveTo>
                    <a:pt x="1930400" y="0"/>
                  </a:moveTo>
                  <a:cubicBezTo>
                    <a:pt x="1927161" y="80969"/>
                    <a:pt x="1925320" y="138007"/>
                    <a:pt x="1905000" y="198120"/>
                  </a:cubicBezTo>
                  <a:cubicBezTo>
                    <a:pt x="1884680" y="258233"/>
                    <a:pt x="1859280" y="303107"/>
                    <a:pt x="1808480" y="360680"/>
                  </a:cubicBezTo>
                  <a:cubicBezTo>
                    <a:pt x="1757680" y="418253"/>
                    <a:pt x="1672167" y="493607"/>
                    <a:pt x="1600200" y="543560"/>
                  </a:cubicBezTo>
                  <a:cubicBezTo>
                    <a:pt x="1528233" y="593513"/>
                    <a:pt x="1444413" y="628227"/>
                    <a:pt x="1376680" y="660400"/>
                  </a:cubicBezTo>
                  <a:cubicBezTo>
                    <a:pt x="1308947" y="692573"/>
                    <a:pt x="1263227" y="712047"/>
                    <a:pt x="1193800" y="736600"/>
                  </a:cubicBezTo>
                  <a:lnTo>
                    <a:pt x="960120" y="807720"/>
                  </a:lnTo>
                  <a:lnTo>
                    <a:pt x="741680" y="853440"/>
                  </a:lnTo>
                  <a:lnTo>
                    <a:pt x="193040" y="955040"/>
                  </a:lnTo>
                  <a:lnTo>
                    <a:pt x="0" y="99060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DF9E5C20-4E68-DEF1-9CBE-659A89795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819631"/>
              </p:ext>
            </p:extLst>
          </p:nvPr>
        </p:nvGraphicFramePr>
        <p:xfrm>
          <a:off x="3548935" y="1549179"/>
          <a:ext cx="4653887" cy="70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887">
                  <a:extLst>
                    <a:ext uri="{9D8B030D-6E8A-4147-A177-3AD203B41FA5}">
                      <a16:colId xmlns:a16="http://schemas.microsoft.com/office/drawing/2014/main" val="3912927540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Portability &amp; Performance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90560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828BD36-401B-8A79-7BA1-EEB4F389DF17}"/>
              </a:ext>
            </a:extLst>
          </p:cNvPr>
          <p:cNvGrpSpPr/>
          <p:nvPr/>
        </p:nvGrpSpPr>
        <p:grpSpPr>
          <a:xfrm>
            <a:off x="4870157" y="2295931"/>
            <a:ext cx="5588293" cy="2047469"/>
            <a:chOff x="4870157" y="2295931"/>
            <a:chExt cx="5588293" cy="20474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5DA971-AFE6-32D3-4BDA-D304DA280204}"/>
                </a:ext>
              </a:extLst>
            </p:cNvPr>
            <p:cNvSpPr txBox="1"/>
            <p:nvPr/>
          </p:nvSpPr>
          <p:spPr>
            <a:xfrm>
              <a:off x="7137987" y="2532295"/>
              <a:ext cx="284421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I don’t need to learn the mic</a:t>
              </a:r>
              <a:r>
                <a:rPr lang="en-US" altLang="zh-CN" dirty="0"/>
                <a:t>r</a:t>
              </a:r>
              <a:r>
                <a:rPr lang="en-US" dirty="0"/>
                <a:t>oarchitecture.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E55D24-8A91-DDFC-515F-B0A2412A8212}"/>
                </a:ext>
              </a:extLst>
            </p:cNvPr>
            <p:cNvGrpSpPr/>
            <p:nvPr/>
          </p:nvGrpSpPr>
          <p:grpSpPr>
            <a:xfrm>
              <a:off x="4870157" y="2295931"/>
              <a:ext cx="5588293" cy="2047469"/>
              <a:chOff x="4870157" y="2295931"/>
              <a:chExt cx="5588293" cy="204746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E99A26E-53F1-467E-9A3D-CDDE0DE02402}"/>
                  </a:ext>
                </a:extLst>
              </p:cNvPr>
              <p:cNvGrpSpPr/>
              <p:nvPr/>
            </p:nvGrpSpPr>
            <p:grpSpPr>
              <a:xfrm>
                <a:off x="4870157" y="2639978"/>
                <a:ext cx="1325564" cy="1703422"/>
                <a:chOff x="4870157" y="2639978"/>
                <a:chExt cx="1325564" cy="1703422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84ED4818-8BD3-578C-20D8-8C4CD83940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16946" y="3840998"/>
                  <a:ext cx="15993" cy="502402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2050" name="Picture 2" descr="Generated image">
                  <a:extLst>
                    <a:ext uri="{FF2B5EF4-FFF2-40B4-BE49-F238E27FC236}">
                      <a16:creationId xmlns:a16="http://schemas.microsoft.com/office/drawing/2014/main" id="{0D175A1C-FF39-315F-77BF-13523EEA2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6055" b="90137" l="8594" r="89844">
                              <a14:foregroundMark x1="8691" y1="17969" x2="8691" y2="17969"/>
                              <a14:foregroundMark x1="45020" y1="13574" x2="45020" y2="13574"/>
                              <a14:foregroundMark x1="38281" y1="19629" x2="38281" y2="19629"/>
                              <a14:foregroundMark x1="41406" y1="25977" x2="41406" y2="25977"/>
                              <a14:foregroundMark x1="50488" y1="40430" x2="50488" y2="40430"/>
                              <a14:foregroundMark x1="57813" y1="25977" x2="57813" y2="25977"/>
                              <a14:foregroundMark x1="49707" y1="75098" x2="49707" y2="75098"/>
                              <a14:foregroundMark x1="40137" y1="73438" x2="40137" y2="73438"/>
                              <a14:foregroundMark x1="61133" y1="74219" x2="61133" y2="74219"/>
                              <a14:foregroundMark x1="49805" y1="90234" x2="49805" y2="90234"/>
                              <a14:foregroundMark x1="17969" y1="30273" x2="17969" y2="30273"/>
                              <a14:foregroundMark x1="14258" y1="25000" x2="14258" y2="25000"/>
                              <a14:foregroundMark x1="24414" y1="24609" x2="24414" y2="24609"/>
                              <a14:foregroundMark x1="23438" y1="30762" x2="23438" y2="30762"/>
                              <a14:foregroundMark x1="19824" y1="35059" x2="19824" y2="35059"/>
                              <a14:foregroundMark x1="16016" y1="41699" x2="16016" y2="41699"/>
                              <a14:foregroundMark x1="24316" y1="41406" x2="24316" y2="41406"/>
                              <a14:foregroundMark x1="44043" y1="32422" x2="44043" y2="32422"/>
                              <a14:foregroundMark x1="48730" y1="6055" x2="48730" y2="6055"/>
                              <a14:foregroundMark x1="57520" y1="32422" x2="57520" y2="3242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0157" y="2639978"/>
                  <a:ext cx="1325564" cy="13255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" name="Thought Bubble: Cloud 23">
                <a:extLst>
                  <a:ext uri="{FF2B5EF4-FFF2-40B4-BE49-F238E27FC236}">
                    <a16:creationId xmlns:a16="http://schemas.microsoft.com/office/drawing/2014/main" id="{FE3692DA-4BDE-740A-DBDA-AF27DFF57F70}"/>
                  </a:ext>
                </a:extLst>
              </p:cNvPr>
              <p:cNvSpPr/>
              <p:nvPr/>
            </p:nvSpPr>
            <p:spPr>
              <a:xfrm>
                <a:off x="6510760" y="2295931"/>
                <a:ext cx="3947690" cy="1133069"/>
              </a:xfrm>
              <a:prstGeom prst="cloudCallout">
                <a:avLst>
                  <a:gd name="adj1" fmla="val -67025"/>
                  <a:gd name="adj2" fmla="val 7064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808923-6667-BEDE-CF54-10E8367B0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59731"/>
              </p:ext>
            </p:extLst>
          </p:nvPr>
        </p:nvGraphicFramePr>
        <p:xfrm>
          <a:off x="838200" y="1549179"/>
          <a:ext cx="268453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534">
                  <a:extLst>
                    <a:ext uri="{9D8B030D-6E8A-4147-A177-3AD203B41FA5}">
                      <a16:colId xmlns:a16="http://schemas.microsoft.com/office/drawing/2014/main" val="3937157007"/>
                    </a:ext>
                  </a:extLst>
                </a:gridCol>
              </a:tblGrid>
              <a:tr h="545478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Target-agnostic Programming</a:t>
                      </a:r>
                    </a:p>
                  </a:txBody>
                  <a:tcPr>
                    <a:solidFill>
                      <a:srgbClr val="83C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3615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B7C8F5-3B67-B603-9C9E-8E07BB3D1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240478"/>
              </p:ext>
            </p:extLst>
          </p:nvPr>
        </p:nvGraphicFramePr>
        <p:xfrm>
          <a:off x="8228227" y="1549178"/>
          <a:ext cx="290081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818">
                  <a:extLst>
                    <a:ext uri="{9D8B030D-6E8A-4147-A177-3AD203B41FA5}">
                      <a16:colId xmlns:a16="http://schemas.microsoft.com/office/drawing/2014/main" val="168682902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Extensible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90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82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588E1-B3C5-6E66-5150-1A13F6D7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13436C-F7AD-D6DD-3DDB-0CD2F86B55C4}"/>
              </a:ext>
            </a:extLst>
          </p:cNvPr>
          <p:cNvSpPr txBox="1"/>
          <p:nvPr/>
        </p:nvSpPr>
        <p:spPr>
          <a:xfrm>
            <a:off x="723531" y="3294300"/>
            <a:ext cx="1001043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Key insights: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An intermediate representation (IR) </a:t>
            </a:r>
            <a:r>
              <a:rPr lang="en-US" sz="2400" dirty="0"/>
              <a:t>for NICs for building multi-target compiler infrastructure.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Automatic parallelization optimizations </a:t>
            </a:r>
            <a:r>
              <a:rPr lang="en-US" sz="2400" dirty="0"/>
              <a:t>enable both portability  and high performance.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D4EEFB-BF78-CD8B-F85F-70E60D35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31" y="1968737"/>
            <a:ext cx="10744938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Alkali: A Multi-Target Compilation Framework for NICs</a:t>
            </a:r>
          </a:p>
        </p:txBody>
      </p:sp>
    </p:spTree>
    <p:extLst>
      <p:ext uri="{BB962C8B-B14F-4D97-AF65-F5344CB8AC3E}">
        <p14:creationId xmlns:p14="http://schemas.microsoft.com/office/powerpoint/2010/main" val="36915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E2FB-5F98-703A-FA7D-441F63B5E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3DDDE-D08C-3D4B-BA06-726C62EE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Alkali Overview</a:t>
            </a:r>
          </a:p>
        </p:txBody>
      </p:sp>
      <p:sp>
        <p:nvSpPr>
          <p:cNvPr id="1033" name="Slide Number Placeholder 1032">
            <a:extLst>
              <a:ext uri="{FF2B5EF4-FFF2-40B4-BE49-F238E27FC236}">
                <a16:creationId xmlns:a16="http://schemas.microsoft.com/office/drawing/2014/main" id="{5454DE76-BCD5-436D-1613-AE7AB99E0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7973-7C9E-418E-BDE0-B67F3BEF7F5C}" type="slidenum">
              <a:rPr lang="en-US" smtClean="0"/>
              <a:t>8</a:t>
            </a:fld>
            <a:endParaRPr lang="en-US" dirty="0"/>
          </a:p>
        </p:txBody>
      </p:sp>
      <p:sp>
        <p:nvSpPr>
          <p:cNvPr id="1425" name="Rectangle 1424">
            <a:extLst>
              <a:ext uri="{FF2B5EF4-FFF2-40B4-BE49-F238E27FC236}">
                <a16:creationId xmlns:a16="http://schemas.microsoft.com/office/drawing/2014/main" id="{20232FDD-4136-679D-65FC-8240114C1201}"/>
              </a:ext>
            </a:extLst>
          </p:cNvPr>
          <p:cNvSpPr/>
          <p:nvPr/>
        </p:nvSpPr>
        <p:spPr>
          <a:xfrm>
            <a:off x="1346560" y="-2145965"/>
            <a:ext cx="2454002" cy="341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Rectangle 1426">
            <a:extLst>
              <a:ext uri="{FF2B5EF4-FFF2-40B4-BE49-F238E27FC236}">
                <a16:creationId xmlns:a16="http://schemas.microsoft.com/office/drawing/2014/main" id="{D63AAEDC-8167-AF36-A33E-44B441B917DF}"/>
              </a:ext>
            </a:extLst>
          </p:cNvPr>
          <p:cNvSpPr/>
          <p:nvPr/>
        </p:nvSpPr>
        <p:spPr>
          <a:xfrm>
            <a:off x="3816552" y="-2145964"/>
            <a:ext cx="3994776" cy="3417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Rectangle 1427">
            <a:extLst>
              <a:ext uri="{FF2B5EF4-FFF2-40B4-BE49-F238E27FC236}">
                <a16:creationId xmlns:a16="http://schemas.microsoft.com/office/drawing/2014/main" id="{0E4C86E0-D8F5-871D-284B-D197750EF816}"/>
              </a:ext>
            </a:extLst>
          </p:cNvPr>
          <p:cNvSpPr/>
          <p:nvPr/>
        </p:nvSpPr>
        <p:spPr>
          <a:xfrm>
            <a:off x="7827318" y="-2148572"/>
            <a:ext cx="2198078" cy="3461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TextBox 1428">
            <a:extLst>
              <a:ext uri="{FF2B5EF4-FFF2-40B4-BE49-F238E27FC236}">
                <a16:creationId xmlns:a16="http://schemas.microsoft.com/office/drawing/2014/main" id="{3F2910EE-549F-15B5-C1E8-AF2187E2B228}"/>
              </a:ext>
            </a:extLst>
          </p:cNvPr>
          <p:cNvSpPr txBox="1"/>
          <p:nvPr/>
        </p:nvSpPr>
        <p:spPr>
          <a:xfrm>
            <a:off x="3965393" y="-1804238"/>
            <a:ext cx="3994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general IR captures all parallel execution semantics on 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 parallelization optimizations</a:t>
            </a:r>
          </a:p>
        </p:txBody>
      </p:sp>
      <p:sp>
        <p:nvSpPr>
          <p:cNvPr id="1430" name="TextBox 1429">
            <a:extLst>
              <a:ext uri="{FF2B5EF4-FFF2-40B4-BE49-F238E27FC236}">
                <a16:creationId xmlns:a16="http://schemas.microsoft.com/office/drawing/2014/main" id="{CD2E1725-39B0-2826-2515-B4E51B7D3C5D}"/>
              </a:ext>
            </a:extLst>
          </p:cNvPr>
          <p:cNvSpPr txBox="1"/>
          <p:nvPr/>
        </p:nvSpPr>
        <p:spPr>
          <a:xfrm>
            <a:off x="7811476" y="-1791912"/>
            <a:ext cx="231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Minimal Dev </a:t>
            </a:r>
          </a:p>
          <a:p>
            <a:pPr algn="ctr"/>
            <a:r>
              <a:rPr lang="en-US" dirty="0"/>
              <a:t>Effort in Backend</a:t>
            </a:r>
          </a:p>
        </p:txBody>
      </p:sp>
      <p:sp>
        <p:nvSpPr>
          <p:cNvPr id="1431" name="TextBox 1430">
            <a:extLst>
              <a:ext uri="{FF2B5EF4-FFF2-40B4-BE49-F238E27FC236}">
                <a16:creationId xmlns:a16="http://schemas.microsoft.com/office/drawing/2014/main" id="{51C73E1E-9154-3649-A5DA-A25199D9CEC7}"/>
              </a:ext>
            </a:extLst>
          </p:cNvPr>
          <p:cNvSpPr txBox="1"/>
          <p:nvPr/>
        </p:nvSpPr>
        <p:spPr>
          <a:xfrm>
            <a:off x="1298276" y="-2150408"/>
            <a:ext cx="255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Agnostic Programming</a:t>
            </a:r>
          </a:p>
        </p:txBody>
      </p:sp>
      <p:sp>
        <p:nvSpPr>
          <p:cNvPr id="1432" name="TextBox 1431">
            <a:extLst>
              <a:ext uri="{FF2B5EF4-FFF2-40B4-BE49-F238E27FC236}">
                <a16:creationId xmlns:a16="http://schemas.microsoft.com/office/drawing/2014/main" id="{F77111B1-7752-0EFE-D279-68BEA2100669}"/>
              </a:ext>
            </a:extLst>
          </p:cNvPr>
          <p:cNvSpPr txBox="1"/>
          <p:nvPr/>
        </p:nvSpPr>
        <p:spPr>
          <a:xfrm>
            <a:off x="4608911" y="-2163080"/>
            <a:ext cx="287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Portability &amp; Performance</a:t>
            </a:r>
          </a:p>
        </p:txBody>
      </p:sp>
      <p:sp>
        <p:nvSpPr>
          <p:cNvPr id="1433" name="TextBox 1432">
            <a:extLst>
              <a:ext uri="{FF2B5EF4-FFF2-40B4-BE49-F238E27FC236}">
                <a16:creationId xmlns:a16="http://schemas.microsoft.com/office/drawing/2014/main" id="{AAE3AB82-3DCB-E9F6-4181-83696003DDC5}"/>
              </a:ext>
            </a:extLst>
          </p:cNvPr>
          <p:cNvSpPr txBox="1"/>
          <p:nvPr/>
        </p:nvSpPr>
        <p:spPr>
          <a:xfrm>
            <a:off x="8262864" y="-2161244"/>
            <a:ext cx="12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Extensible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2B54E04-1DD9-7AD1-86FD-B8DD462983E1}"/>
              </a:ext>
            </a:extLst>
          </p:cNvPr>
          <p:cNvGrpSpPr/>
          <p:nvPr/>
        </p:nvGrpSpPr>
        <p:grpSpPr>
          <a:xfrm>
            <a:off x="2895083" y="2776379"/>
            <a:ext cx="4745434" cy="2452321"/>
            <a:chOff x="2895083" y="2540403"/>
            <a:chExt cx="4745434" cy="2452321"/>
          </a:xfrm>
        </p:grpSpPr>
        <p:cxnSp>
          <p:nvCxnSpPr>
            <p:cNvPr id="1340" name="Google Shape;834;p67">
              <a:extLst>
                <a:ext uri="{FF2B5EF4-FFF2-40B4-BE49-F238E27FC236}">
                  <a16:creationId xmlns:a16="http://schemas.microsoft.com/office/drawing/2014/main" id="{8840C35F-5B63-A53A-2D33-6BC1A9B4FDD1}"/>
                </a:ext>
              </a:extLst>
            </p:cNvPr>
            <p:cNvCxnSpPr>
              <a:cxnSpLocks/>
            </p:cNvCxnSpPr>
            <p:nvPr/>
          </p:nvCxnSpPr>
          <p:spPr>
            <a:xfrm>
              <a:off x="2895083" y="4302444"/>
              <a:ext cx="813317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345" name="Rectangle: Rounded Corners 1344">
              <a:extLst>
                <a:ext uri="{FF2B5EF4-FFF2-40B4-BE49-F238E27FC236}">
                  <a16:creationId xmlns:a16="http://schemas.microsoft.com/office/drawing/2014/main" id="{98BB5B88-4092-FDFC-BA4A-851FD897D779}"/>
                </a:ext>
              </a:extLst>
            </p:cNvPr>
            <p:cNvSpPr/>
            <p:nvPr/>
          </p:nvSpPr>
          <p:spPr>
            <a:xfrm>
              <a:off x="3515312" y="3216973"/>
              <a:ext cx="4125205" cy="1775751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1" name="TextBox 1370">
              <a:extLst>
                <a:ext uri="{FF2B5EF4-FFF2-40B4-BE49-F238E27FC236}">
                  <a16:creationId xmlns:a16="http://schemas.microsoft.com/office/drawing/2014/main" id="{AD223C4C-0D0A-C6D8-E8BD-621F3A04FC39}"/>
                </a:ext>
              </a:extLst>
            </p:cNvPr>
            <p:cNvSpPr txBox="1"/>
            <p:nvPr/>
          </p:nvSpPr>
          <p:spPr>
            <a:xfrm>
              <a:off x="3541419" y="2540403"/>
              <a:ext cx="4057571" cy="369332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Alkali Compiler: </a:t>
              </a:r>
              <a:r>
                <a:rPr lang="en-US" altLang="zh-CN" b="1" dirty="0">
                  <a:solidFill>
                    <a:schemeClr val="accent6"/>
                  </a:solidFill>
                  <a:latin typeface="Calibri" panose="020F0502020204030204"/>
                </a:rPr>
                <a:t>Event handler graph </a:t>
              </a:r>
              <a:r>
                <a:rPr lang="el-GR" altLang="zh-CN" b="1" dirty="0">
                  <a:solidFill>
                    <a:schemeClr val="accent6"/>
                  </a:solidFill>
                  <a:latin typeface="Calibri" panose="020F0502020204030204"/>
                </a:rPr>
                <a:t>α</a:t>
              </a:r>
              <a:r>
                <a:rPr lang="en-US" altLang="zh-CN" b="1" dirty="0">
                  <a:solidFill>
                    <a:schemeClr val="accent6"/>
                  </a:solidFill>
                  <a:latin typeface="Calibri" panose="020F0502020204030204"/>
                </a:rPr>
                <a:t>IR</a:t>
              </a:r>
              <a:r>
                <a:rPr lang="en-US" b="1" dirty="0">
                  <a:solidFill>
                    <a:schemeClr val="accent6"/>
                  </a:solidFill>
                  <a:latin typeface="Calibri" panose="020F0502020204030204"/>
                </a:rPr>
                <a:t>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051D1A-0E19-E5B6-4B31-A3B7D89D527B}"/>
              </a:ext>
            </a:extLst>
          </p:cNvPr>
          <p:cNvGrpSpPr/>
          <p:nvPr/>
        </p:nvGrpSpPr>
        <p:grpSpPr>
          <a:xfrm>
            <a:off x="-484884" y="2777031"/>
            <a:ext cx="3844267" cy="2963364"/>
            <a:chOff x="-484884" y="2541055"/>
            <a:chExt cx="3844267" cy="2963364"/>
          </a:xfrm>
        </p:grpSpPr>
        <p:sp>
          <p:nvSpPr>
            <p:cNvPr id="1325" name="Google Shape;818;p67">
              <a:extLst>
                <a:ext uri="{FF2B5EF4-FFF2-40B4-BE49-F238E27FC236}">
                  <a16:creationId xmlns:a16="http://schemas.microsoft.com/office/drawing/2014/main" id="{53A9DEE0-2F13-E648-805A-D2E902E9F0D4}"/>
                </a:ext>
              </a:extLst>
            </p:cNvPr>
            <p:cNvSpPr txBox="1"/>
            <p:nvPr/>
          </p:nvSpPr>
          <p:spPr>
            <a:xfrm>
              <a:off x="0" y="4660786"/>
              <a:ext cx="197159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altLang="zh-CN" sz="1800" b="1" dirty="0">
                  <a:latin typeface="Calibri" panose="020F0502020204030204"/>
                  <a:ea typeface="Calibri"/>
                  <a:cs typeface="Calibri"/>
                  <a:sym typeface="Calibri"/>
                </a:rPr>
                <a:t>NIC Arch</a:t>
              </a:r>
              <a:r>
                <a:rPr lang="zh-CN" altLang="en-US" sz="1800" b="1" dirty="0">
                  <a:latin typeface="Calibri" panose="020F0502020204030204"/>
                  <a:ea typeface="Calibri"/>
                  <a:cs typeface="Calibri"/>
                  <a:sym typeface="Calibri"/>
                </a:rPr>
                <a:t> </a:t>
              </a:r>
              <a:endParaRPr lang="en-US" altLang="zh-CN" sz="1800" b="1" dirty="0">
                <a:latin typeface="Calibri" panose="020F0502020204030204"/>
                <a:ea typeface="Calibri"/>
                <a:cs typeface="Calibri"/>
                <a:sym typeface="Calibri"/>
              </a:endParaRPr>
            </a:p>
            <a:p>
              <a:pPr algn="r"/>
              <a:r>
                <a:rPr lang="en-US" altLang="zh-CN" sz="1800" b="1" dirty="0">
                  <a:latin typeface="Calibri" panose="020F0502020204030204"/>
                  <a:ea typeface="Calibri"/>
                  <a:cs typeface="Calibri"/>
                  <a:sym typeface="Calibri"/>
                </a:rPr>
                <a:t>Specs</a:t>
              </a:r>
              <a:endParaRPr sz="1800" b="1" dirty="0"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6" name="Graphic 1325" descr="Document with solid fill">
              <a:extLst>
                <a:ext uri="{FF2B5EF4-FFF2-40B4-BE49-F238E27FC236}">
                  <a16:creationId xmlns:a16="http://schemas.microsoft.com/office/drawing/2014/main" id="{3DF60579-8A61-785F-C9C4-3C3B121D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01499" y="3375085"/>
              <a:ext cx="822055" cy="909695"/>
            </a:xfrm>
            <a:prstGeom prst="rect">
              <a:avLst/>
            </a:prstGeom>
          </p:spPr>
        </p:pic>
        <p:grpSp>
          <p:nvGrpSpPr>
            <p:cNvPr id="1327" name="Group 1326">
              <a:extLst>
                <a:ext uri="{FF2B5EF4-FFF2-40B4-BE49-F238E27FC236}">
                  <a16:creationId xmlns:a16="http://schemas.microsoft.com/office/drawing/2014/main" id="{65CE39BF-C5D1-0C0B-5806-78F7F8AD54AB}"/>
                </a:ext>
              </a:extLst>
            </p:cNvPr>
            <p:cNvGrpSpPr/>
            <p:nvPr/>
          </p:nvGrpSpPr>
          <p:grpSpPr>
            <a:xfrm>
              <a:off x="1834510" y="4425155"/>
              <a:ext cx="1084800" cy="1079264"/>
              <a:chOff x="2360562" y="2637998"/>
              <a:chExt cx="765498" cy="761592"/>
            </a:xfrm>
          </p:grpSpPr>
          <p:grpSp>
            <p:nvGrpSpPr>
              <p:cNvPr id="1328" name="Group 1327">
                <a:extLst>
                  <a:ext uri="{FF2B5EF4-FFF2-40B4-BE49-F238E27FC236}">
                    <a16:creationId xmlns:a16="http://schemas.microsoft.com/office/drawing/2014/main" id="{0C6DDD9F-3DD9-F74E-2557-D6D5A7A310A0}"/>
                  </a:ext>
                </a:extLst>
              </p:cNvPr>
              <p:cNvGrpSpPr/>
              <p:nvPr/>
            </p:nvGrpSpPr>
            <p:grpSpPr>
              <a:xfrm>
                <a:off x="2504131" y="2768105"/>
                <a:ext cx="621929" cy="631485"/>
                <a:chOff x="2002516" y="2607956"/>
                <a:chExt cx="621929" cy="631485"/>
              </a:xfrm>
            </p:grpSpPr>
            <p:sp>
              <p:nvSpPr>
                <p:cNvPr id="1335" name="Rectangle 1334">
                  <a:extLst>
                    <a:ext uri="{FF2B5EF4-FFF2-40B4-BE49-F238E27FC236}">
                      <a16:creationId xmlns:a16="http://schemas.microsoft.com/office/drawing/2014/main" id="{F54CFAFD-7570-07ED-8FED-6D2FB72CC782}"/>
                    </a:ext>
                  </a:extLst>
                </p:cNvPr>
                <p:cNvSpPr/>
                <p:nvPr/>
              </p:nvSpPr>
              <p:spPr>
                <a:xfrm>
                  <a:off x="2142765" y="2772098"/>
                  <a:ext cx="352738" cy="42345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36" name="Graphic 1335" descr="Clipboard Checked with solid fill">
                  <a:extLst>
                    <a:ext uri="{FF2B5EF4-FFF2-40B4-BE49-F238E27FC236}">
                      <a16:creationId xmlns:a16="http://schemas.microsoft.com/office/drawing/2014/main" id="{F1393B64-BF36-CDF7-E2F7-B4537BBDC4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516" y="2607956"/>
                  <a:ext cx="621929" cy="631485"/>
                </a:xfrm>
                <a:prstGeom prst="rect">
                  <a:avLst/>
                </a:prstGeom>
              </p:spPr>
            </p:pic>
          </p:grpSp>
          <p:grpSp>
            <p:nvGrpSpPr>
              <p:cNvPr id="1329" name="Group 1328">
                <a:extLst>
                  <a:ext uri="{FF2B5EF4-FFF2-40B4-BE49-F238E27FC236}">
                    <a16:creationId xmlns:a16="http://schemas.microsoft.com/office/drawing/2014/main" id="{3F97F46D-6D5B-6F04-58B1-B8143B529F92}"/>
                  </a:ext>
                </a:extLst>
              </p:cNvPr>
              <p:cNvGrpSpPr/>
              <p:nvPr/>
            </p:nvGrpSpPr>
            <p:grpSpPr>
              <a:xfrm>
                <a:off x="2436984" y="2703501"/>
                <a:ext cx="621929" cy="631485"/>
                <a:chOff x="2002517" y="2607956"/>
                <a:chExt cx="621929" cy="631485"/>
              </a:xfrm>
            </p:grpSpPr>
            <p:sp>
              <p:nvSpPr>
                <p:cNvPr id="1333" name="Rectangle 1332">
                  <a:extLst>
                    <a:ext uri="{FF2B5EF4-FFF2-40B4-BE49-F238E27FC236}">
                      <a16:creationId xmlns:a16="http://schemas.microsoft.com/office/drawing/2014/main" id="{3208ADF4-7AD4-41B7-DC9F-92224DF2C8D3}"/>
                    </a:ext>
                  </a:extLst>
                </p:cNvPr>
                <p:cNvSpPr/>
                <p:nvPr/>
              </p:nvSpPr>
              <p:spPr>
                <a:xfrm>
                  <a:off x="2142765" y="2772098"/>
                  <a:ext cx="352738" cy="42345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34" name="Graphic 1333" descr="Clipboard Checked with solid fill">
                  <a:extLst>
                    <a:ext uri="{FF2B5EF4-FFF2-40B4-BE49-F238E27FC236}">
                      <a16:creationId xmlns:a16="http://schemas.microsoft.com/office/drawing/2014/main" id="{311E3AF5-2C15-66C3-6573-1FF70F584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517" y="2607956"/>
                  <a:ext cx="621929" cy="631485"/>
                </a:xfrm>
                <a:prstGeom prst="rect">
                  <a:avLst/>
                </a:prstGeom>
              </p:spPr>
            </p:pic>
          </p:grpSp>
          <p:grpSp>
            <p:nvGrpSpPr>
              <p:cNvPr id="1330" name="Group 1329">
                <a:extLst>
                  <a:ext uri="{FF2B5EF4-FFF2-40B4-BE49-F238E27FC236}">
                    <a16:creationId xmlns:a16="http://schemas.microsoft.com/office/drawing/2014/main" id="{6894ED1F-E85D-7666-32DE-BDB1CBEEAE96}"/>
                  </a:ext>
                </a:extLst>
              </p:cNvPr>
              <p:cNvGrpSpPr/>
              <p:nvPr/>
            </p:nvGrpSpPr>
            <p:grpSpPr>
              <a:xfrm>
                <a:off x="2360562" y="2637998"/>
                <a:ext cx="621929" cy="631485"/>
                <a:chOff x="2010480" y="2637998"/>
                <a:chExt cx="621929" cy="631485"/>
              </a:xfrm>
            </p:grpSpPr>
            <p:sp>
              <p:nvSpPr>
                <p:cNvPr id="1331" name="Rectangle 1330">
                  <a:extLst>
                    <a:ext uri="{FF2B5EF4-FFF2-40B4-BE49-F238E27FC236}">
                      <a16:creationId xmlns:a16="http://schemas.microsoft.com/office/drawing/2014/main" id="{E960CF96-22B9-E983-AB77-D182E5E42E5D}"/>
                    </a:ext>
                  </a:extLst>
                </p:cNvPr>
                <p:cNvSpPr/>
                <p:nvPr/>
              </p:nvSpPr>
              <p:spPr>
                <a:xfrm>
                  <a:off x="2142765" y="2772098"/>
                  <a:ext cx="352738" cy="42345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32" name="Graphic 1331" descr="Clipboard Checked with solid fill">
                  <a:extLst>
                    <a:ext uri="{FF2B5EF4-FFF2-40B4-BE49-F238E27FC236}">
                      <a16:creationId xmlns:a16="http://schemas.microsoft.com/office/drawing/2014/main" id="{D08088D1-ED5A-9CAA-C47B-93F1BD325F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10480" y="2637998"/>
                  <a:ext cx="621929" cy="631485"/>
                </a:xfrm>
                <a:prstGeom prst="rect">
                  <a:avLst/>
                </a:prstGeom>
              </p:spPr>
            </p:pic>
          </p:grpSp>
        </p:grpSp>
        <p:sp>
          <p:nvSpPr>
            <p:cNvPr id="1337" name="TextBox 1336">
              <a:extLst>
                <a:ext uri="{FF2B5EF4-FFF2-40B4-BE49-F238E27FC236}">
                  <a16:creationId xmlns:a16="http://schemas.microsoft.com/office/drawing/2014/main" id="{2523ED2C-0E13-DFAE-84D7-255D45B65D44}"/>
                </a:ext>
              </a:extLst>
            </p:cNvPr>
            <p:cNvSpPr txBox="1"/>
            <p:nvPr/>
          </p:nvSpPr>
          <p:spPr>
            <a:xfrm>
              <a:off x="-484884" y="3696165"/>
              <a:ext cx="2563289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C/Python/P4</a:t>
              </a:r>
            </a:p>
          </p:txBody>
        </p:sp>
        <p:cxnSp>
          <p:nvCxnSpPr>
            <p:cNvPr id="1338" name="Straight Arrow Connector 1337">
              <a:extLst>
                <a:ext uri="{FF2B5EF4-FFF2-40B4-BE49-F238E27FC236}">
                  <a16:creationId xmlns:a16="http://schemas.microsoft.com/office/drawing/2014/main" id="{0090CA46-E33A-3A3C-9C98-F14A64F52F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12526" y="4206528"/>
              <a:ext cx="2" cy="29406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339" name="TextBox 1338">
              <a:extLst>
                <a:ext uri="{FF2B5EF4-FFF2-40B4-BE49-F238E27FC236}">
                  <a16:creationId xmlns:a16="http://schemas.microsoft.com/office/drawing/2014/main" id="{DD8410A5-7932-D4A4-0CD3-6968C3E3AC93}"/>
                </a:ext>
              </a:extLst>
            </p:cNvPr>
            <p:cNvSpPr txBox="1"/>
            <p:nvPr/>
          </p:nvSpPr>
          <p:spPr>
            <a:xfrm>
              <a:off x="1234201" y="4166754"/>
              <a:ext cx="984565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4472C4"/>
                  </a:solidFill>
                  <a:latin typeface="Calibri" panose="020F0502020204030204"/>
                </a:rPr>
                <a:t>#include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78FE90-2805-49E6-4B9E-28F3DCF81B8C}"/>
                </a:ext>
              </a:extLst>
            </p:cNvPr>
            <p:cNvSpPr txBox="1"/>
            <p:nvPr/>
          </p:nvSpPr>
          <p:spPr>
            <a:xfrm>
              <a:off x="643225" y="2541055"/>
              <a:ext cx="2716158" cy="646331"/>
            </a:xfrm>
            <a:prstGeom prst="rect">
              <a:avLst/>
            </a:prstGeom>
            <a:noFill/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Programming: </a:t>
              </a:r>
              <a:r>
                <a:rPr lang="en-US" sz="18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Single threaded event processing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04ADA6A-3928-7551-0CAD-A6AFDD2BC475}"/>
              </a:ext>
            </a:extLst>
          </p:cNvPr>
          <p:cNvGrpSpPr/>
          <p:nvPr/>
        </p:nvGrpSpPr>
        <p:grpSpPr>
          <a:xfrm>
            <a:off x="7665242" y="2775508"/>
            <a:ext cx="3516046" cy="2838412"/>
            <a:chOff x="7665242" y="2539532"/>
            <a:chExt cx="3516046" cy="2838412"/>
          </a:xfrm>
        </p:grpSpPr>
        <p:grpSp>
          <p:nvGrpSpPr>
            <p:cNvPr id="1346" name="Group 1345">
              <a:extLst>
                <a:ext uri="{FF2B5EF4-FFF2-40B4-BE49-F238E27FC236}">
                  <a16:creationId xmlns:a16="http://schemas.microsoft.com/office/drawing/2014/main" id="{F4076538-1D1C-5880-1DB6-758AA74FBAB2}"/>
                </a:ext>
              </a:extLst>
            </p:cNvPr>
            <p:cNvGrpSpPr/>
            <p:nvPr/>
          </p:nvGrpSpPr>
          <p:grpSpPr>
            <a:xfrm>
              <a:off x="8104172" y="3299788"/>
              <a:ext cx="1038649" cy="2078156"/>
              <a:chOff x="6555973" y="2030654"/>
              <a:chExt cx="771062" cy="1263556"/>
            </a:xfrm>
          </p:grpSpPr>
          <p:sp>
            <p:nvSpPr>
              <p:cNvPr id="1347" name="Google Shape;827;p67">
                <a:extLst>
                  <a:ext uri="{FF2B5EF4-FFF2-40B4-BE49-F238E27FC236}">
                    <a16:creationId xmlns:a16="http://schemas.microsoft.com/office/drawing/2014/main" id="{68A93182-7BFF-B2C5-6ABA-D34A7ED6BC90}"/>
                  </a:ext>
                </a:extLst>
              </p:cNvPr>
              <p:cNvSpPr/>
              <p:nvPr/>
            </p:nvSpPr>
            <p:spPr>
              <a:xfrm>
                <a:off x="6562239" y="2030654"/>
                <a:ext cx="744908" cy="260379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altLang="zh-CN" sz="2000" dirty="0">
                    <a:latin typeface="Calibri" panose="020F0502020204030204"/>
                  </a:rPr>
                  <a:t>FPGA</a:t>
                </a:r>
                <a:endParaRPr sz="2000" dirty="0">
                  <a:latin typeface="Calibri" panose="020F0502020204030204"/>
                </a:endParaRPr>
              </a:p>
            </p:txBody>
          </p:sp>
          <p:sp>
            <p:nvSpPr>
              <p:cNvPr id="1348" name="Google Shape;828;p67">
                <a:extLst>
                  <a:ext uri="{FF2B5EF4-FFF2-40B4-BE49-F238E27FC236}">
                    <a16:creationId xmlns:a16="http://schemas.microsoft.com/office/drawing/2014/main" id="{0ED499E3-1703-9F3D-F2A9-54AE37DCA4E0}"/>
                  </a:ext>
                </a:extLst>
              </p:cNvPr>
              <p:cNvSpPr/>
              <p:nvPr/>
            </p:nvSpPr>
            <p:spPr>
              <a:xfrm>
                <a:off x="6562239" y="2384587"/>
                <a:ext cx="754601" cy="260379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altLang="zh-CN" sz="2000" dirty="0" err="1">
                    <a:latin typeface="Calibri" panose="020F0502020204030204"/>
                  </a:rPr>
                  <a:t>Agilio</a:t>
                </a:r>
                <a:endParaRPr sz="2000" dirty="0">
                  <a:latin typeface="Calibri" panose="020F0502020204030204"/>
                </a:endParaRPr>
              </a:p>
            </p:txBody>
          </p:sp>
          <p:sp>
            <p:nvSpPr>
              <p:cNvPr id="1349" name="Google Shape;829;p67">
                <a:extLst>
                  <a:ext uri="{FF2B5EF4-FFF2-40B4-BE49-F238E27FC236}">
                    <a16:creationId xmlns:a16="http://schemas.microsoft.com/office/drawing/2014/main" id="{07F5AF77-C4F4-C52B-AAAB-0490647C1E6A}"/>
                  </a:ext>
                </a:extLst>
              </p:cNvPr>
              <p:cNvSpPr/>
              <p:nvPr/>
            </p:nvSpPr>
            <p:spPr>
              <a:xfrm>
                <a:off x="6562239" y="2713068"/>
                <a:ext cx="764796" cy="260379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sz="2000" dirty="0">
                    <a:latin typeface="Calibri" panose="020F0502020204030204"/>
                  </a:rPr>
                  <a:t>BF2</a:t>
                </a:r>
                <a:endParaRPr sz="2000" dirty="0">
                  <a:latin typeface="Calibri" panose="020F0502020204030204"/>
                </a:endParaRPr>
              </a:p>
            </p:txBody>
          </p:sp>
          <p:sp>
            <p:nvSpPr>
              <p:cNvPr id="1350" name="Google Shape;828;p67">
                <a:extLst>
                  <a:ext uri="{FF2B5EF4-FFF2-40B4-BE49-F238E27FC236}">
                    <a16:creationId xmlns:a16="http://schemas.microsoft.com/office/drawing/2014/main" id="{EA2A34CD-DF29-CA33-B4F7-000A81733CB3}"/>
                  </a:ext>
                </a:extLst>
              </p:cNvPr>
              <p:cNvSpPr/>
              <p:nvPr/>
            </p:nvSpPr>
            <p:spPr>
              <a:xfrm>
                <a:off x="6555973" y="3033831"/>
                <a:ext cx="764795" cy="260379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-US" altLang="zh-CN" sz="2000" dirty="0">
                    <a:latin typeface="Calibri" panose="020F0502020204030204"/>
                  </a:rPr>
                  <a:t>PANIC</a:t>
                </a:r>
                <a:endParaRPr sz="2000" dirty="0">
                  <a:latin typeface="Calibri" panose="020F0502020204030204"/>
                </a:endParaRPr>
              </a:p>
            </p:txBody>
          </p:sp>
        </p:grpSp>
        <p:grpSp>
          <p:nvGrpSpPr>
            <p:cNvPr id="1351" name="Group 1350">
              <a:extLst>
                <a:ext uri="{FF2B5EF4-FFF2-40B4-BE49-F238E27FC236}">
                  <a16:creationId xmlns:a16="http://schemas.microsoft.com/office/drawing/2014/main" id="{A3EB41EE-94D4-FC80-4E65-3C8A672082C5}"/>
                </a:ext>
              </a:extLst>
            </p:cNvPr>
            <p:cNvGrpSpPr/>
            <p:nvPr/>
          </p:nvGrpSpPr>
          <p:grpSpPr>
            <a:xfrm>
              <a:off x="9117184" y="3513911"/>
              <a:ext cx="305460" cy="1651997"/>
              <a:chOff x="7277999" y="2191133"/>
              <a:chExt cx="298590" cy="1004444"/>
            </a:xfrm>
          </p:grpSpPr>
          <p:cxnSp>
            <p:nvCxnSpPr>
              <p:cNvPr id="1352" name="Google Shape;834;p67">
                <a:extLst>
                  <a:ext uri="{FF2B5EF4-FFF2-40B4-BE49-F238E27FC236}">
                    <a16:creationId xmlns:a16="http://schemas.microsoft.com/office/drawing/2014/main" id="{8759EC31-8E29-6F6F-8E7D-A97C4607A0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7999" y="2191133"/>
                <a:ext cx="239571" cy="23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53" name="Google Shape;834;p67">
                <a:extLst>
                  <a:ext uri="{FF2B5EF4-FFF2-40B4-BE49-F238E27FC236}">
                    <a16:creationId xmlns:a16="http://schemas.microsoft.com/office/drawing/2014/main" id="{68B3DADD-803B-CA63-5CDC-EE252D90D9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5627" y="2545066"/>
                <a:ext cx="254357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54" name="Google Shape;834;p67">
                <a:extLst>
                  <a:ext uri="{FF2B5EF4-FFF2-40B4-BE49-F238E27FC236}">
                    <a16:creationId xmlns:a16="http://schemas.microsoft.com/office/drawing/2014/main" id="{7762C0C1-0801-F2EB-8C7F-A841D09AB5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03975" y="2853706"/>
                <a:ext cx="272614" cy="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55" name="Google Shape;834;p67">
                <a:extLst>
                  <a:ext uri="{FF2B5EF4-FFF2-40B4-BE49-F238E27FC236}">
                    <a16:creationId xmlns:a16="http://schemas.microsoft.com/office/drawing/2014/main" id="{0C2F1568-7647-173E-1D52-98C4FD822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1275" y="3195577"/>
                <a:ext cx="272614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grpSp>
          <p:nvGrpSpPr>
            <p:cNvPr id="1356" name="Group 1355">
              <a:extLst>
                <a:ext uri="{FF2B5EF4-FFF2-40B4-BE49-F238E27FC236}">
                  <a16:creationId xmlns:a16="http://schemas.microsoft.com/office/drawing/2014/main" id="{87F8F5BF-2480-9AAE-E5BB-7BDCF3FBEAE1}"/>
                </a:ext>
              </a:extLst>
            </p:cNvPr>
            <p:cNvGrpSpPr/>
            <p:nvPr/>
          </p:nvGrpSpPr>
          <p:grpSpPr>
            <a:xfrm>
              <a:off x="9286961" y="3322372"/>
              <a:ext cx="1894327" cy="2037984"/>
              <a:chOff x="7468557" y="2040829"/>
              <a:chExt cx="1151784" cy="1239130"/>
            </a:xfrm>
          </p:grpSpPr>
          <p:sp>
            <p:nvSpPr>
              <p:cNvPr id="1357" name="Google Shape;813;p67">
                <a:extLst>
                  <a:ext uri="{FF2B5EF4-FFF2-40B4-BE49-F238E27FC236}">
                    <a16:creationId xmlns:a16="http://schemas.microsoft.com/office/drawing/2014/main" id="{64209876-BADE-DE7B-52E7-64B5630D035F}"/>
                  </a:ext>
                </a:extLst>
              </p:cNvPr>
              <p:cNvSpPr txBox="1"/>
              <p:nvPr/>
            </p:nvSpPr>
            <p:spPr>
              <a:xfrm>
                <a:off x="7499860" y="2693574"/>
                <a:ext cx="986059" cy="243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dirty="0">
                    <a:latin typeface="Calibri" panose="020F0502020204030204"/>
                  </a:rPr>
                  <a:t>ARM binaries</a:t>
                </a:r>
                <a:endParaRPr sz="2000" dirty="0">
                  <a:latin typeface="Calibri" panose="020F0502020204030204"/>
                </a:endParaRPr>
              </a:p>
            </p:txBody>
          </p:sp>
          <p:sp>
            <p:nvSpPr>
              <p:cNvPr id="1358" name="Google Shape;813;p67">
                <a:extLst>
                  <a:ext uri="{FF2B5EF4-FFF2-40B4-BE49-F238E27FC236}">
                    <a16:creationId xmlns:a16="http://schemas.microsoft.com/office/drawing/2014/main" id="{51A15402-74D9-8761-D240-DFFDC7C75634}"/>
                  </a:ext>
                </a:extLst>
              </p:cNvPr>
              <p:cNvSpPr txBox="1"/>
              <p:nvPr/>
            </p:nvSpPr>
            <p:spPr>
              <a:xfrm>
                <a:off x="7500083" y="3036710"/>
                <a:ext cx="1120258" cy="243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dirty="0">
                    <a:latin typeface="Calibri" panose="020F0502020204030204"/>
                  </a:rPr>
                  <a:t>RISC-V binaries</a:t>
                </a:r>
              </a:p>
            </p:txBody>
          </p:sp>
          <p:sp>
            <p:nvSpPr>
              <p:cNvPr id="1359" name="Google Shape;813;p67">
                <a:extLst>
                  <a:ext uri="{FF2B5EF4-FFF2-40B4-BE49-F238E27FC236}">
                    <a16:creationId xmlns:a16="http://schemas.microsoft.com/office/drawing/2014/main" id="{87CF4E3B-7438-74DA-9118-0B38B50E0325}"/>
                  </a:ext>
                </a:extLst>
              </p:cNvPr>
              <p:cNvSpPr txBox="1"/>
              <p:nvPr/>
            </p:nvSpPr>
            <p:spPr>
              <a:xfrm>
                <a:off x="7486910" y="2382741"/>
                <a:ext cx="761221" cy="243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dirty="0" err="1">
                    <a:latin typeface="Calibri" panose="020F0502020204030204"/>
                  </a:rPr>
                  <a:t>MicroC</a:t>
                </a:r>
                <a:endParaRPr lang="en-US" sz="2000" dirty="0">
                  <a:latin typeface="Calibri" panose="020F0502020204030204"/>
                </a:endParaRPr>
              </a:p>
            </p:txBody>
          </p:sp>
          <p:sp>
            <p:nvSpPr>
              <p:cNvPr id="1360" name="Google Shape;813;p67">
                <a:extLst>
                  <a:ext uri="{FF2B5EF4-FFF2-40B4-BE49-F238E27FC236}">
                    <a16:creationId xmlns:a16="http://schemas.microsoft.com/office/drawing/2014/main" id="{5BE34A1A-6E94-C1EB-C086-A659DFB51D54}"/>
                  </a:ext>
                </a:extLst>
              </p:cNvPr>
              <p:cNvSpPr txBox="1"/>
              <p:nvPr/>
            </p:nvSpPr>
            <p:spPr>
              <a:xfrm>
                <a:off x="7468557" y="2040829"/>
                <a:ext cx="591622" cy="2432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r>
                  <a:rPr lang="en-US" sz="2000" dirty="0">
                    <a:latin typeface="Calibri" panose="020F0502020204030204"/>
                  </a:rPr>
                  <a:t>HDL</a:t>
                </a:r>
              </a:p>
            </p:txBody>
          </p:sp>
        </p:grpSp>
        <p:cxnSp>
          <p:nvCxnSpPr>
            <p:cNvPr id="1361" name="Google Shape;834;p67">
              <a:extLst>
                <a:ext uri="{FF2B5EF4-FFF2-40B4-BE49-F238E27FC236}">
                  <a16:creationId xmlns:a16="http://schemas.microsoft.com/office/drawing/2014/main" id="{61A71865-F513-8A2E-F1BB-80FE38F96C38}"/>
                </a:ext>
              </a:extLst>
            </p:cNvPr>
            <p:cNvCxnSpPr>
              <a:cxnSpLocks/>
              <a:endCxn id="1347" idx="1"/>
            </p:cNvCxnSpPr>
            <p:nvPr/>
          </p:nvCxnSpPr>
          <p:spPr>
            <a:xfrm flipV="1">
              <a:off x="7665242" y="3513910"/>
              <a:ext cx="447370" cy="78258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63" name="Google Shape;834;p67">
              <a:extLst>
                <a:ext uri="{FF2B5EF4-FFF2-40B4-BE49-F238E27FC236}">
                  <a16:creationId xmlns:a16="http://schemas.microsoft.com/office/drawing/2014/main" id="{B9418A69-038A-3EC7-F71E-8EFDD89AC1C6}"/>
                </a:ext>
              </a:extLst>
            </p:cNvPr>
            <p:cNvCxnSpPr>
              <a:cxnSpLocks/>
              <a:endCxn id="1348" idx="1"/>
            </p:cNvCxnSpPr>
            <p:nvPr/>
          </p:nvCxnSpPr>
          <p:spPr>
            <a:xfrm flipV="1">
              <a:off x="7665242" y="4096019"/>
              <a:ext cx="447370" cy="20047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64" name="Google Shape;834;p67">
              <a:extLst>
                <a:ext uri="{FF2B5EF4-FFF2-40B4-BE49-F238E27FC236}">
                  <a16:creationId xmlns:a16="http://schemas.microsoft.com/office/drawing/2014/main" id="{7D636687-82AE-4695-BC8F-6941DB8E12A3}"/>
                </a:ext>
              </a:extLst>
            </p:cNvPr>
            <p:cNvCxnSpPr>
              <a:cxnSpLocks/>
              <a:endCxn id="1349" idx="1"/>
            </p:cNvCxnSpPr>
            <p:nvPr/>
          </p:nvCxnSpPr>
          <p:spPr>
            <a:xfrm>
              <a:off x="7665242" y="4296492"/>
              <a:ext cx="447370" cy="339776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365" name="Google Shape;834;p67">
              <a:extLst>
                <a:ext uri="{FF2B5EF4-FFF2-40B4-BE49-F238E27FC236}">
                  <a16:creationId xmlns:a16="http://schemas.microsoft.com/office/drawing/2014/main" id="{210C0950-AA3F-5B56-1AE8-F876F41ED116}"/>
                </a:ext>
              </a:extLst>
            </p:cNvPr>
            <p:cNvCxnSpPr>
              <a:cxnSpLocks/>
              <a:endCxn id="1350" idx="1"/>
            </p:cNvCxnSpPr>
            <p:nvPr/>
          </p:nvCxnSpPr>
          <p:spPr>
            <a:xfrm>
              <a:off x="7665242" y="4296492"/>
              <a:ext cx="438930" cy="86733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23D953-C970-5498-5C67-D982FC78D941}"/>
                </a:ext>
              </a:extLst>
            </p:cNvPr>
            <p:cNvSpPr txBox="1"/>
            <p:nvPr/>
          </p:nvSpPr>
          <p:spPr>
            <a:xfrm>
              <a:off x="7733612" y="2539532"/>
              <a:ext cx="3229356" cy="369332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black"/>
                  </a:solidFill>
                  <a:latin typeface="Calibri" panose="020F0502020204030204"/>
                </a:rPr>
                <a:t>NIC Backends: </a:t>
              </a:r>
              <a:r>
                <a:rPr lang="en-US" b="1" dirty="0">
                  <a:solidFill>
                    <a:schemeClr val="accent5"/>
                  </a:solidFill>
                  <a:latin typeface="Calibri" panose="020F0502020204030204"/>
                </a:rPr>
                <a:t>Simple </a:t>
              </a:r>
              <a:r>
                <a:rPr lang="en-US" altLang="zh-CN" b="1" dirty="0">
                  <a:solidFill>
                    <a:schemeClr val="accent5"/>
                  </a:solidFill>
                  <a:latin typeface="Calibri" panose="020F0502020204030204"/>
                </a:rPr>
                <a:t>c</a:t>
              </a:r>
              <a:r>
                <a:rPr lang="en-US" b="1" dirty="0">
                  <a:solidFill>
                    <a:schemeClr val="accent5"/>
                  </a:solidFill>
                  <a:latin typeface="Calibri" panose="020F0502020204030204"/>
                </a:rPr>
                <a:t>ode gen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76DE34-C872-9EBC-CC6A-6CB2374DFA5C}"/>
              </a:ext>
            </a:extLst>
          </p:cNvPr>
          <p:cNvGrpSpPr/>
          <p:nvPr/>
        </p:nvGrpSpPr>
        <p:grpSpPr>
          <a:xfrm>
            <a:off x="3025712" y="5048435"/>
            <a:ext cx="2685225" cy="1223794"/>
            <a:chOff x="3025712" y="5048435"/>
            <a:chExt cx="2685225" cy="1223794"/>
          </a:xfrm>
        </p:grpSpPr>
        <p:grpSp>
          <p:nvGrpSpPr>
            <p:cNvPr id="1372" name="Group 1371">
              <a:extLst>
                <a:ext uri="{FF2B5EF4-FFF2-40B4-BE49-F238E27FC236}">
                  <a16:creationId xmlns:a16="http://schemas.microsoft.com/office/drawing/2014/main" id="{DD70B586-3394-D210-CC74-A049D4012993}"/>
                </a:ext>
              </a:extLst>
            </p:cNvPr>
            <p:cNvGrpSpPr/>
            <p:nvPr/>
          </p:nvGrpSpPr>
          <p:grpSpPr>
            <a:xfrm>
              <a:off x="4760705" y="5332778"/>
              <a:ext cx="950232" cy="939451"/>
              <a:chOff x="2360562" y="2642776"/>
              <a:chExt cx="765499" cy="756814"/>
            </a:xfrm>
          </p:grpSpPr>
          <p:grpSp>
            <p:nvGrpSpPr>
              <p:cNvPr id="1373" name="Group 1372">
                <a:extLst>
                  <a:ext uri="{FF2B5EF4-FFF2-40B4-BE49-F238E27FC236}">
                    <a16:creationId xmlns:a16="http://schemas.microsoft.com/office/drawing/2014/main" id="{BF60E156-BC01-B055-68C5-0AA633802575}"/>
                  </a:ext>
                </a:extLst>
              </p:cNvPr>
              <p:cNvGrpSpPr/>
              <p:nvPr/>
            </p:nvGrpSpPr>
            <p:grpSpPr>
              <a:xfrm>
                <a:off x="2504132" y="2768105"/>
                <a:ext cx="621929" cy="631485"/>
                <a:chOff x="2002517" y="2607956"/>
                <a:chExt cx="621929" cy="631485"/>
              </a:xfrm>
            </p:grpSpPr>
            <p:sp>
              <p:nvSpPr>
                <p:cNvPr id="1380" name="Rectangle 1379">
                  <a:extLst>
                    <a:ext uri="{FF2B5EF4-FFF2-40B4-BE49-F238E27FC236}">
                      <a16:creationId xmlns:a16="http://schemas.microsoft.com/office/drawing/2014/main" id="{14038DCA-572F-2FF9-DAFF-DD62D83CF69B}"/>
                    </a:ext>
                  </a:extLst>
                </p:cNvPr>
                <p:cNvSpPr/>
                <p:nvPr/>
              </p:nvSpPr>
              <p:spPr>
                <a:xfrm>
                  <a:off x="2142765" y="2772098"/>
                  <a:ext cx="352738" cy="42345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81" name="Graphic 1380" descr="Clipboard Checked with solid fill">
                  <a:extLst>
                    <a:ext uri="{FF2B5EF4-FFF2-40B4-BE49-F238E27FC236}">
                      <a16:creationId xmlns:a16="http://schemas.microsoft.com/office/drawing/2014/main" id="{356040EA-CA5A-9E11-59D4-FAC620B820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517" y="2607956"/>
                  <a:ext cx="621929" cy="631485"/>
                </a:xfrm>
                <a:prstGeom prst="rect">
                  <a:avLst/>
                </a:prstGeom>
              </p:spPr>
            </p:pic>
          </p:grpSp>
          <p:grpSp>
            <p:nvGrpSpPr>
              <p:cNvPr id="1374" name="Group 1373">
                <a:extLst>
                  <a:ext uri="{FF2B5EF4-FFF2-40B4-BE49-F238E27FC236}">
                    <a16:creationId xmlns:a16="http://schemas.microsoft.com/office/drawing/2014/main" id="{C7795DB8-4989-C5A7-5BD6-A0A535E1D6A3}"/>
                  </a:ext>
                </a:extLst>
              </p:cNvPr>
              <p:cNvGrpSpPr/>
              <p:nvPr/>
            </p:nvGrpSpPr>
            <p:grpSpPr>
              <a:xfrm>
                <a:off x="2436984" y="2703501"/>
                <a:ext cx="621929" cy="631485"/>
                <a:chOff x="2002517" y="2607956"/>
                <a:chExt cx="621929" cy="631485"/>
              </a:xfrm>
            </p:grpSpPr>
            <p:sp>
              <p:nvSpPr>
                <p:cNvPr id="1378" name="Rectangle 1377">
                  <a:extLst>
                    <a:ext uri="{FF2B5EF4-FFF2-40B4-BE49-F238E27FC236}">
                      <a16:creationId xmlns:a16="http://schemas.microsoft.com/office/drawing/2014/main" id="{B40E1E60-1B09-4EC7-678B-3B6619BD570E}"/>
                    </a:ext>
                  </a:extLst>
                </p:cNvPr>
                <p:cNvSpPr/>
                <p:nvPr/>
              </p:nvSpPr>
              <p:spPr>
                <a:xfrm>
                  <a:off x="2142765" y="2772098"/>
                  <a:ext cx="352738" cy="42345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79" name="Graphic 1378" descr="Clipboard Checked with solid fill">
                  <a:extLst>
                    <a:ext uri="{FF2B5EF4-FFF2-40B4-BE49-F238E27FC236}">
                      <a16:creationId xmlns:a16="http://schemas.microsoft.com/office/drawing/2014/main" id="{54034935-CE2E-0C48-C942-C9EE8D64C9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517" y="2607956"/>
                  <a:ext cx="621929" cy="631485"/>
                </a:xfrm>
                <a:prstGeom prst="rect">
                  <a:avLst/>
                </a:prstGeom>
              </p:spPr>
            </p:pic>
          </p:grpSp>
          <p:grpSp>
            <p:nvGrpSpPr>
              <p:cNvPr id="1375" name="Group 1374">
                <a:extLst>
                  <a:ext uri="{FF2B5EF4-FFF2-40B4-BE49-F238E27FC236}">
                    <a16:creationId xmlns:a16="http://schemas.microsoft.com/office/drawing/2014/main" id="{6C3618FE-7797-EF5D-B9F4-9243490D744C}"/>
                  </a:ext>
                </a:extLst>
              </p:cNvPr>
              <p:cNvGrpSpPr/>
              <p:nvPr/>
            </p:nvGrpSpPr>
            <p:grpSpPr>
              <a:xfrm>
                <a:off x="2360562" y="2642776"/>
                <a:ext cx="621929" cy="621929"/>
                <a:chOff x="2010480" y="2642776"/>
                <a:chExt cx="621929" cy="621929"/>
              </a:xfrm>
            </p:grpSpPr>
            <p:sp>
              <p:nvSpPr>
                <p:cNvPr id="1376" name="Rectangle 1375">
                  <a:extLst>
                    <a:ext uri="{FF2B5EF4-FFF2-40B4-BE49-F238E27FC236}">
                      <a16:creationId xmlns:a16="http://schemas.microsoft.com/office/drawing/2014/main" id="{0018B5A6-3416-750C-54DF-D4AE090B5CD4}"/>
                    </a:ext>
                  </a:extLst>
                </p:cNvPr>
                <p:cNvSpPr/>
                <p:nvPr/>
              </p:nvSpPr>
              <p:spPr>
                <a:xfrm>
                  <a:off x="2142765" y="2772098"/>
                  <a:ext cx="352738" cy="423456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377" name="Graphic 1376" descr="Paper with solid fill">
                  <a:extLst>
                    <a:ext uri="{FF2B5EF4-FFF2-40B4-BE49-F238E27FC236}">
                      <a16:creationId xmlns:a16="http://schemas.microsoft.com/office/drawing/2014/main" id="{3723B0F3-1351-8227-F9E3-AC32ED881C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/>
                <a:stretch/>
              </p:blipFill>
              <p:spPr>
                <a:xfrm>
                  <a:off x="2010480" y="2642776"/>
                  <a:ext cx="621929" cy="621929"/>
                </a:xfrm>
                <a:prstGeom prst="rect">
                  <a:avLst/>
                </a:prstGeom>
              </p:spPr>
            </p:pic>
          </p:grpSp>
        </p:grpSp>
        <p:sp>
          <p:nvSpPr>
            <p:cNvPr id="1382" name="Google Shape;818;p67">
              <a:extLst>
                <a:ext uri="{FF2B5EF4-FFF2-40B4-BE49-F238E27FC236}">
                  <a16:creationId xmlns:a16="http://schemas.microsoft.com/office/drawing/2014/main" id="{93DFE658-9E7D-8B88-1AE4-B1FC51C02ACA}"/>
                </a:ext>
              </a:extLst>
            </p:cNvPr>
            <p:cNvSpPr txBox="1"/>
            <p:nvPr/>
          </p:nvSpPr>
          <p:spPr>
            <a:xfrm>
              <a:off x="3025712" y="5445236"/>
              <a:ext cx="190515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altLang="zh-CN" sz="1800" b="1" dirty="0">
                  <a:latin typeface="Calibri" panose="020F0502020204030204"/>
                  <a:ea typeface="Calibri"/>
                  <a:cs typeface="Calibri"/>
                  <a:sym typeface="Calibri"/>
                </a:rPr>
                <a:t>NIC Perf</a:t>
              </a:r>
            </a:p>
            <a:p>
              <a:pPr algn="r"/>
              <a:r>
                <a:rPr lang="en-US" altLang="zh-CN" sz="1800" b="1" dirty="0">
                  <a:latin typeface="Calibri" panose="020F0502020204030204"/>
                  <a:ea typeface="Calibri"/>
                  <a:cs typeface="Calibri"/>
                  <a:sym typeface="Calibri"/>
                </a:rPr>
                <a:t> Specs</a:t>
              </a:r>
              <a:endParaRPr sz="1800" b="1" dirty="0">
                <a:latin typeface="Calibri" panose="020F0502020204030204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id="{6854519B-8AFE-5D15-5A01-06BD9F9B3BBF}"/>
                </a:ext>
              </a:extLst>
            </p:cNvPr>
            <p:cNvSpPr/>
            <p:nvPr/>
          </p:nvSpPr>
          <p:spPr>
            <a:xfrm>
              <a:off x="5084894" y="5048435"/>
              <a:ext cx="204871" cy="295656"/>
            </a:xfrm>
            <a:prstGeom prst="up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8472F4-6389-1F36-D808-BF4B1C4A5575}"/>
              </a:ext>
            </a:extLst>
          </p:cNvPr>
          <p:cNvGrpSpPr/>
          <p:nvPr/>
        </p:nvGrpSpPr>
        <p:grpSpPr>
          <a:xfrm>
            <a:off x="4405079" y="3519843"/>
            <a:ext cx="3178361" cy="1579434"/>
            <a:chOff x="4405079" y="3519843"/>
            <a:chExt cx="3178361" cy="15794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0AE9B2-B051-592A-4F72-7407E7FE564B}"/>
                </a:ext>
              </a:extLst>
            </p:cNvPr>
            <p:cNvSpPr txBox="1"/>
            <p:nvPr/>
          </p:nvSpPr>
          <p:spPr>
            <a:xfrm>
              <a:off x="4405079" y="3519843"/>
              <a:ext cx="1615135" cy="646331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latin typeface="Calibri" panose="020F0502020204030204"/>
                </a:rPr>
                <a:t>OPT: </a:t>
              </a:r>
              <a:r>
                <a:rPr lang="en-US" altLang="zh-CN" b="1" dirty="0">
                  <a:solidFill>
                    <a:schemeClr val="accent6"/>
                  </a:solidFill>
                  <a:latin typeface="Calibri" panose="020F0502020204030204"/>
                </a:rPr>
                <a:t>Auto parallelization</a:t>
              </a:r>
            </a:p>
          </p:txBody>
        </p:sp>
        <p:pic>
          <p:nvPicPr>
            <p:cNvPr id="1370" name="Graphic 1369" descr="Arrow circle with solid fill">
              <a:extLst>
                <a:ext uri="{FF2B5EF4-FFF2-40B4-BE49-F238E27FC236}">
                  <a16:creationId xmlns:a16="http://schemas.microsoft.com/office/drawing/2014/main" id="{6292AD18-8C3A-F447-CAB6-B4736693B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870309">
              <a:off x="4665892" y="4066547"/>
              <a:ext cx="983602" cy="983602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EAB19CA-A173-6FC4-CBED-BC9835F9514A}"/>
                </a:ext>
              </a:extLst>
            </p:cNvPr>
            <p:cNvGrpSpPr/>
            <p:nvPr/>
          </p:nvGrpSpPr>
          <p:grpSpPr>
            <a:xfrm>
              <a:off x="5595841" y="4115333"/>
              <a:ext cx="1987599" cy="983944"/>
              <a:chOff x="5595841" y="3879357"/>
              <a:chExt cx="1987599" cy="983944"/>
            </a:xfrm>
          </p:grpSpPr>
          <p:cxnSp>
            <p:nvCxnSpPr>
              <p:cNvPr id="21" name="Google Shape;834;p67">
                <a:extLst>
                  <a:ext uri="{FF2B5EF4-FFF2-40B4-BE49-F238E27FC236}">
                    <a16:creationId xmlns:a16="http://schemas.microsoft.com/office/drawing/2014/main" id="{D10C0948-D651-5AE4-7DF5-60DB678CB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5841" y="4293573"/>
                <a:ext cx="322314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5F9F537-A93A-020F-EDE5-8C47B79FBBF9}"/>
                  </a:ext>
                </a:extLst>
              </p:cNvPr>
              <p:cNvGrpSpPr/>
              <p:nvPr/>
            </p:nvGrpSpPr>
            <p:grpSpPr>
              <a:xfrm>
                <a:off x="5936574" y="3879357"/>
                <a:ext cx="1646866" cy="983944"/>
                <a:chOff x="5944355" y="3890982"/>
                <a:chExt cx="1646866" cy="983944"/>
              </a:xfrm>
            </p:grpSpPr>
            <p:grpSp>
              <p:nvGrpSpPr>
                <p:cNvPr id="1386" name="Group 1385">
                  <a:extLst>
                    <a:ext uri="{FF2B5EF4-FFF2-40B4-BE49-F238E27FC236}">
                      <a16:creationId xmlns:a16="http://schemas.microsoft.com/office/drawing/2014/main" id="{C73F7301-83C5-2CF4-EFF9-3B84019ADEB6}"/>
                    </a:ext>
                  </a:extLst>
                </p:cNvPr>
                <p:cNvGrpSpPr/>
                <p:nvPr/>
              </p:nvGrpSpPr>
              <p:grpSpPr>
                <a:xfrm rot="5400000">
                  <a:off x="6275816" y="3559521"/>
                  <a:ext cx="983944" cy="1646866"/>
                  <a:chOff x="6267525" y="2918499"/>
                  <a:chExt cx="1621063" cy="2713238"/>
                </a:xfrm>
              </p:grpSpPr>
              <p:sp>
                <p:nvSpPr>
                  <p:cNvPr id="1389" name="Oval 1388">
                    <a:extLst>
                      <a:ext uri="{FF2B5EF4-FFF2-40B4-BE49-F238E27FC236}">
                        <a16:creationId xmlns:a16="http://schemas.microsoft.com/office/drawing/2014/main" id="{39DDD885-0941-7DA4-3427-8435BDDC0AEF}"/>
                      </a:ext>
                    </a:extLst>
                  </p:cNvPr>
                  <p:cNvSpPr/>
                  <p:nvPr/>
                </p:nvSpPr>
                <p:spPr>
                  <a:xfrm>
                    <a:off x="6741401" y="2918499"/>
                    <a:ext cx="332071" cy="332071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0" name="Oval 1389">
                    <a:extLst>
                      <a:ext uri="{FF2B5EF4-FFF2-40B4-BE49-F238E27FC236}">
                        <a16:creationId xmlns:a16="http://schemas.microsoft.com/office/drawing/2014/main" id="{540B4C57-F142-67FA-7E61-A11A9A516154}"/>
                      </a:ext>
                    </a:extLst>
                  </p:cNvPr>
                  <p:cNvSpPr/>
                  <p:nvPr/>
                </p:nvSpPr>
                <p:spPr>
                  <a:xfrm>
                    <a:off x="6503293" y="3607313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1" name="Oval 1390">
                    <a:extLst>
                      <a:ext uri="{FF2B5EF4-FFF2-40B4-BE49-F238E27FC236}">
                        <a16:creationId xmlns:a16="http://schemas.microsoft.com/office/drawing/2014/main" id="{13B0DEA6-9D52-C053-9198-76B4BB0628E6}"/>
                      </a:ext>
                    </a:extLst>
                  </p:cNvPr>
                  <p:cNvSpPr/>
                  <p:nvPr/>
                </p:nvSpPr>
                <p:spPr>
                  <a:xfrm>
                    <a:off x="6884820" y="3607312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2" name="Oval 1391">
                    <a:extLst>
                      <a:ext uri="{FF2B5EF4-FFF2-40B4-BE49-F238E27FC236}">
                        <a16:creationId xmlns:a16="http://schemas.microsoft.com/office/drawing/2014/main" id="{662000D5-6CED-4CAD-6C14-F0449FF917AB}"/>
                      </a:ext>
                    </a:extLst>
                  </p:cNvPr>
                  <p:cNvSpPr/>
                  <p:nvPr/>
                </p:nvSpPr>
                <p:spPr>
                  <a:xfrm>
                    <a:off x="7266347" y="3607312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3" name="Oval 1392">
                    <a:extLst>
                      <a:ext uri="{FF2B5EF4-FFF2-40B4-BE49-F238E27FC236}">
                        <a16:creationId xmlns:a16="http://schemas.microsoft.com/office/drawing/2014/main" id="{6322B586-65E6-B825-0F22-31E2E271A375}"/>
                      </a:ext>
                    </a:extLst>
                  </p:cNvPr>
                  <p:cNvSpPr/>
                  <p:nvPr/>
                </p:nvSpPr>
                <p:spPr>
                  <a:xfrm>
                    <a:off x="6867981" y="4201371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4" name="Oval 1393">
                    <a:extLst>
                      <a:ext uri="{FF2B5EF4-FFF2-40B4-BE49-F238E27FC236}">
                        <a16:creationId xmlns:a16="http://schemas.microsoft.com/office/drawing/2014/main" id="{3697DA04-C33F-3FAD-245B-7DDCFC22AC04}"/>
                      </a:ext>
                    </a:extLst>
                  </p:cNvPr>
                  <p:cNvSpPr/>
                  <p:nvPr/>
                </p:nvSpPr>
                <p:spPr>
                  <a:xfrm>
                    <a:off x="7266347" y="4209956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5" name="Oval 1394">
                    <a:extLst>
                      <a:ext uri="{FF2B5EF4-FFF2-40B4-BE49-F238E27FC236}">
                        <a16:creationId xmlns:a16="http://schemas.microsoft.com/office/drawing/2014/main" id="{DC0D70DF-B6E9-A950-16D5-7617486F4AFF}"/>
                      </a:ext>
                    </a:extLst>
                  </p:cNvPr>
                  <p:cNvSpPr/>
                  <p:nvPr/>
                </p:nvSpPr>
                <p:spPr>
                  <a:xfrm>
                    <a:off x="6582914" y="4833679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6" name="Oval 1395">
                    <a:extLst>
                      <a:ext uri="{FF2B5EF4-FFF2-40B4-BE49-F238E27FC236}">
                        <a16:creationId xmlns:a16="http://schemas.microsoft.com/office/drawing/2014/main" id="{BDCB67C0-82FA-1EDF-1ED5-8BA96397BF0D}"/>
                      </a:ext>
                    </a:extLst>
                  </p:cNvPr>
                  <p:cNvSpPr/>
                  <p:nvPr/>
                </p:nvSpPr>
                <p:spPr>
                  <a:xfrm>
                    <a:off x="6990231" y="4840438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7" name="Oval 1396">
                    <a:extLst>
                      <a:ext uri="{FF2B5EF4-FFF2-40B4-BE49-F238E27FC236}">
                        <a16:creationId xmlns:a16="http://schemas.microsoft.com/office/drawing/2014/main" id="{DE18E20C-10D9-2708-4D49-9F0E2B57D5F1}"/>
                      </a:ext>
                    </a:extLst>
                  </p:cNvPr>
                  <p:cNvSpPr/>
                  <p:nvPr/>
                </p:nvSpPr>
                <p:spPr>
                  <a:xfrm>
                    <a:off x="6998117" y="5314762"/>
                    <a:ext cx="316975" cy="316975"/>
                  </a:xfrm>
                  <a:prstGeom prst="ellipse">
                    <a:avLst/>
                  </a:prstGeom>
                  <a:solidFill>
                    <a:schemeClr val="bg2"/>
                  </a:solidFill>
                  <a:ln w="19050"/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8" name="Rectangle 1397">
                    <a:extLst>
                      <a:ext uri="{FF2B5EF4-FFF2-40B4-BE49-F238E27FC236}">
                        <a16:creationId xmlns:a16="http://schemas.microsoft.com/office/drawing/2014/main" id="{A357233B-C510-94ED-24F6-6FC9B66B1433}"/>
                      </a:ext>
                    </a:extLst>
                  </p:cNvPr>
                  <p:cNvSpPr/>
                  <p:nvPr/>
                </p:nvSpPr>
                <p:spPr>
                  <a:xfrm>
                    <a:off x="7091696" y="4028925"/>
                    <a:ext cx="316975" cy="117033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9" name="Rectangle 1398">
                    <a:extLst>
                      <a:ext uri="{FF2B5EF4-FFF2-40B4-BE49-F238E27FC236}">
                        <a16:creationId xmlns:a16="http://schemas.microsoft.com/office/drawing/2014/main" id="{AB007A2E-FF68-802D-6C89-5F7881AFBCF6}"/>
                      </a:ext>
                    </a:extLst>
                  </p:cNvPr>
                  <p:cNvSpPr/>
                  <p:nvPr/>
                </p:nvSpPr>
                <p:spPr>
                  <a:xfrm>
                    <a:off x="6913686" y="4637971"/>
                    <a:ext cx="316975" cy="117033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0" name="Rectangle 1399">
                    <a:extLst>
                      <a:ext uri="{FF2B5EF4-FFF2-40B4-BE49-F238E27FC236}">
                        <a16:creationId xmlns:a16="http://schemas.microsoft.com/office/drawing/2014/main" id="{05A9DAA8-F5A4-1564-CC7B-855E7E3F4041}"/>
                      </a:ext>
                    </a:extLst>
                  </p:cNvPr>
                  <p:cNvSpPr/>
                  <p:nvPr/>
                </p:nvSpPr>
                <p:spPr>
                  <a:xfrm>
                    <a:off x="6748948" y="3357867"/>
                    <a:ext cx="316975" cy="117033"/>
                  </a:xfrm>
                  <a:prstGeom prst="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01" name="Straight Connector 1400">
                    <a:extLst>
                      <a:ext uri="{FF2B5EF4-FFF2-40B4-BE49-F238E27FC236}">
                        <a16:creationId xmlns:a16="http://schemas.microsoft.com/office/drawing/2014/main" id="{6777268E-EB15-B80F-D17A-AC9DA1CFBF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907436" y="3250570"/>
                    <a:ext cx="1" cy="10729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2" name="Straight Connector 1401">
                    <a:extLst>
                      <a:ext uri="{FF2B5EF4-FFF2-40B4-BE49-F238E27FC236}">
                        <a16:creationId xmlns:a16="http://schemas.microsoft.com/office/drawing/2014/main" id="{85718AB7-AAC2-CBB1-29D7-DB0B9BFC61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61781" y="3474900"/>
                    <a:ext cx="245655" cy="13241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Straight Connector 1402">
                    <a:extLst>
                      <a:ext uri="{FF2B5EF4-FFF2-40B4-BE49-F238E27FC236}">
                        <a16:creationId xmlns:a16="http://schemas.microsoft.com/office/drawing/2014/main" id="{9B88CDD5-EEE5-ED94-366E-C37C4433E0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7436" y="3474900"/>
                    <a:ext cx="135872" cy="1324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Straight Connector 1403">
                    <a:extLst>
                      <a:ext uri="{FF2B5EF4-FFF2-40B4-BE49-F238E27FC236}">
                        <a16:creationId xmlns:a16="http://schemas.microsoft.com/office/drawing/2014/main" id="{A510B266-862F-5FA6-FABD-B53BEE87F0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07436" y="3474900"/>
                    <a:ext cx="517399" cy="13241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Straight Connector 1404">
                    <a:extLst>
                      <a:ext uri="{FF2B5EF4-FFF2-40B4-BE49-F238E27FC236}">
                        <a16:creationId xmlns:a16="http://schemas.microsoft.com/office/drawing/2014/main" id="{C722C4CB-FCD3-07D8-2D2B-A135CF1B97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43308" y="3924287"/>
                    <a:ext cx="206876" cy="1046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6" name="Straight Connector 1405">
                    <a:extLst>
                      <a:ext uri="{FF2B5EF4-FFF2-40B4-BE49-F238E27FC236}">
                        <a16:creationId xmlns:a16="http://schemas.microsoft.com/office/drawing/2014/main" id="{FA492D66-9BDC-E7F8-8447-139139C2BB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250184" y="3924287"/>
                    <a:ext cx="174651" cy="1046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7" name="Straight Connector 1406">
                    <a:extLst>
                      <a:ext uri="{FF2B5EF4-FFF2-40B4-BE49-F238E27FC236}">
                        <a16:creationId xmlns:a16="http://schemas.microsoft.com/office/drawing/2014/main" id="{145553A9-2D22-8C82-7CEC-49477AC38E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138536" y="4145958"/>
                    <a:ext cx="111648" cy="10183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8" name="Straight Connector 1407">
                    <a:extLst>
                      <a:ext uri="{FF2B5EF4-FFF2-40B4-BE49-F238E27FC236}">
                        <a16:creationId xmlns:a16="http://schemas.microsoft.com/office/drawing/2014/main" id="{B414B546-B0B9-259C-334E-6921DEE126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50184" y="4145958"/>
                    <a:ext cx="62583" cy="11041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9" name="Straight Connector 1408">
                    <a:extLst>
                      <a:ext uri="{FF2B5EF4-FFF2-40B4-BE49-F238E27FC236}">
                        <a16:creationId xmlns:a16="http://schemas.microsoft.com/office/drawing/2014/main" id="{937AD252-53E1-BA15-A5F1-7DCDFA3A1E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26469" y="4518346"/>
                    <a:ext cx="45705" cy="11962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0" name="Straight Connector 1409">
                    <a:extLst>
                      <a:ext uri="{FF2B5EF4-FFF2-40B4-BE49-F238E27FC236}">
                        <a16:creationId xmlns:a16="http://schemas.microsoft.com/office/drawing/2014/main" id="{691EB79C-E575-257D-E8B6-97873F4855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072174" y="4526931"/>
                    <a:ext cx="352661" cy="1110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1" name="Straight Connector 1410">
                    <a:extLst>
                      <a:ext uri="{FF2B5EF4-FFF2-40B4-BE49-F238E27FC236}">
                        <a16:creationId xmlns:a16="http://schemas.microsoft.com/office/drawing/2014/main" id="{938AC38C-3E85-2E5B-43A5-D9A2AE843D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853469" y="4755004"/>
                    <a:ext cx="218705" cy="125095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2" name="Straight Connector 1411">
                    <a:extLst>
                      <a:ext uri="{FF2B5EF4-FFF2-40B4-BE49-F238E27FC236}">
                        <a16:creationId xmlns:a16="http://schemas.microsoft.com/office/drawing/2014/main" id="{7CB5AF31-BA8B-6F60-0D07-6687CAFAD8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72174" y="4755004"/>
                    <a:ext cx="76545" cy="8543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3" name="Straight Connector 1412">
                    <a:extLst>
                      <a:ext uri="{FF2B5EF4-FFF2-40B4-BE49-F238E27FC236}">
                        <a16:creationId xmlns:a16="http://schemas.microsoft.com/office/drawing/2014/main" id="{BCB644E0-C680-BF3D-40A7-3D16443F3E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41402" y="5150654"/>
                    <a:ext cx="415203" cy="16410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4" name="Straight Connector 1413">
                    <a:extLst>
                      <a:ext uri="{FF2B5EF4-FFF2-40B4-BE49-F238E27FC236}">
                        <a16:creationId xmlns:a16="http://schemas.microsoft.com/office/drawing/2014/main" id="{E61CEDC2-65ED-CEE6-8132-9453F7AEE0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8719" y="5157413"/>
                    <a:ext cx="7886" cy="15734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5" name="Rectangle 1414">
                    <a:extLst>
                      <a:ext uri="{FF2B5EF4-FFF2-40B4-BE49-F238E27FC236}">
                        <a16:creationId xmlns:a16="http://schemas.microsoft.com/office/drawing/2014/main" id="{885C45CD-4418-63B9-4DB9-0C16D0338CE1}"/>
                      </a:ext>
                    </a:extLst>
                  </p:cNvPr>
                  <p:cNvSpPr/>
                  <p:nvPr/>
                </p:nvSpPr>
                <p:spPr>
                  <a:xfrm>
                    <a:off x="7184956" y="2954111"/>
                    <a:ext cx="201100" cy="25700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6" name="Rectangle 1415">
                    <a:extLst>
                      <a:ext uri="{FF2B5EF4-FFF2-40B4-BE49-F238E27FC236}">
                        <a16:creationId xmlns:a16="http://schemas.microsoft.com/office/drawing/2014/main" id="{5BDDAC60-8BEF-EBCE-1E27-EF17A5958024}"/>
                      </a:ext>
                    </a:extLst>
                  </p:cNvPr>
                  <p:cNvSpPr/>
                  <p:nvPr/>
                </p:nvSpPr>
                <p:spPr>
                  <a:xfrm>
                    <a:off x="7687488" y="4239939"/>
                    <a:ext cx="201100" cy="25700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7" name="Rectangle 1416">
                    <a:extLst>
                      <a:ext uri="{FF2B5EF4-FFF2-40B4-BE49-F238E27FC236}">
                        <a16:creationId xmlns:a16="http://schemas.microsoft.com/office/drawing/2014/main" id="{7638B569-AA7D-5909-DC0B-7D2E9DC11DD9}"/>
                      </a:ext>
                    </a:extLst>
                  </p:cNvPr>
                  <p:cNvSpPr/>
                  <p:nvPr/>
                </p:nvSpPr>
                <p:spPr>
                  <a:xfrm>
                    <a:off x="6553369" y="4219928"/>
                    <a:ext cx="201100" cy="25700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8" name="Rectangle 1417">
                    <a:extLst>
                      <a:ext uri="{FF2B5EF4-FFF2-40B4-BE49-F238E27FC236}">
                        <a16:creationId xmlns:a16="http://schemas.microsoft.com/office/drawing/2014/main" id="{E0033C6E-E09B-B897-92F5-41E4EFE21F21}"/>
                      </a:ext>
                    </a:extLst>
                  </p:cNvPr>
                  <p:cNvSpPr/>
                  <p:nvPr/>
                </p:nvSpPr>
                <p:spPr>
                  <a:xfrm>
                    <a:off x="7435244" y="4880099"/>
                    <a:ext cx="201100" cy="25700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9" name="Rectangle 1418">
                    <a:extLst>
                      <a:ext uri="{FF2B5EF4-FFF2-40B4-BE49-F238E27FC236}">
                        <a16:creationId xmlns:a16="http://schemas.microsoft.com/office/drawing/2014/main" id="{83B8A4A3-B35D-B288-70E1-BD1C404CBFCA}"/>
                      </a:ext>
                    </a:extLst>
                  </p:cNvPr>
                  <p:cNvSpPr/>
                  <p:nvPr/>
                </p:nvSpPr>
                <p:spPr>
                  <a:xfrm>
                    <a:off x="6267525" y="4884066"/>
                    <a:ext cx="201100" cy="25700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20" name="Straight Connector 1419">
                    <a:extLst>
                      <a:ext uri="{FF2B5EF4-FFF2-40B4-BE49-F238E27FC236}">
                        <a16:creationId xmlns:a16="http://schemas.microsoft.com/office/drawing/2014/main" id="{4F4B74EB-BA15-D690-0B0E-5D78B5AA1BBB}"/>
                      </a:ext>
                    </a:extLst>
                  </p:cNvPr>
                  <p:cNvCxnSpPr>
                    <a:cxnSpLocks/>
                    <a:stCxn id="1389" idx="6"/>
                    <a:endCxn id="1415" idx="1"/>
                  </p:cNvCxnSpPr>
                  <p:nvPr/>
                </p:nvCxnSpPr>
                <p:spPr>
                  <a:xfrm flipV="1">
                    <a:off x="7073472" y="3082615"/>
                    <a:ext cx="111484" cy="19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1" name="Straight Connector 1420">
                    <a:extLst>
                      <a:ext uri="{FF2B5EF4-FFF2-40B4-BE49-F238E27FC236}">
                        <a16:creationId xmlns:a16="http://schemas.microsoft.com/office/drawing/2014/main" id="{7C02C822-E69B-5CA8-F94B-6A4C800CF4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763292" y="4351193"/>
                    <a:ext cx="111484" cy="19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2" name="Straight Connector 1421">
                    <a:extLst>
                      <a:ext uri="{FF2B5EF4-FFF2-40B4-BE49-F238E27FC236}">
                        <a16:creationId xmlns:a16="http://schemas.microsoft.com/office/drawing/2014/main" id="{41065A28-CFEE-CCAB-4E15-757F17352F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580602" y="4366523"/>
                    <a:ext cx="111484" cy="19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3" name="Straight Connector 1422">
                    <a:extLst>
                      <a:ext uri="{FF2B5EF4-FFF2-40B4-BE49-F238E27FC236}">
                        <a16:creationId xmlns:a16="http://schemas.microsoft.com/office/drawing/2014/main" id="{3E9A6BEB-575A-8191-3D18-8521EE029E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13350" y="5006683"/>
                    <a:ext cx="111484" cy="19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4" name="Straight Connector 1423">
                    <a:extLst>
                      <a:ext uri="{FF2B5EF4-FFF2-40B4-BE49-F238E27FC236}">
                        <a16:creationId xmlns:a16="http://schemas.microsoft.com/office/drawing/2014/main" id="{A8261A9C-1325-4628-663C-B8746DC43C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61020" y="4998925"/>
                    <a:ext cx="111484" cy="19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3661C2A-9FB5-3BD1-AE30-0F2FE6786A4C}"/>
                    </a:ext>
                  </a:extLst>
                </p:cNvPr>
                <p:cNvCxnSpPr>
                  <a:cxnSpLocks/>
                  <a:stCxn id="1390" idx="4"/>
                  <a:endCxn id="1398" idx="0"/>
                </p:cNvCxnSpPr>
                <p:nvPr/>
              </p:nvCxnSpPr>
              <p:spPr>
                <a:xfrm flipH="1">
                  <a:off x="6917221" y="4130285"/>
                  <a:ext cx="63512" cy="35714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15C25E-26E5-8435-B04D-6C5EE7CDA7F2}"/>
              </a:ext>
            </a:extLst>
          </p:cNvPr>
          <p:cNvGrpSpPr/>
          <p:nvPr/>
        </p:nvGrpSpPr>
        <p:grpSpPr>
          <a:xfrm>
            <a:off x="2660073" y="4841621"/>
            <a:ext cx="8530694" cy="1514729"/>
            <a:chOff x="2660073" y="4605645"/>
            <a:chExt cx="8530694" cy="1514729"/>
          </a:xfrm>
        </p:grpSpPr>
        <p:pic>
          <p:nvPicPr>
            <p:cNvPr id="49" name="Graphic 48" descr="Clipboard Checked with solid fill">
              <a:extLst>
                <a:ext uri="{FF2B5EF4-FFF2-40B4-BE49-F238E27FC236}">
                  <a16:creationId xmlns:a16="http://schemas.microsoft.com/office/drawing/2014/main" id="{3580379F-4ACA-179C-0639-85B0E574B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60073" y="4605645"/>
              <a:ext cx="881346" cy="89488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DA2B504-CF60-C102-B28A-7B614CCF7D89}"/>
                </a:ext>
              </a:extLst>
            </p:cNvPr>
            <p:cNvGrpSpPr/>
            <p:nvPr/>
          </p:nvGrpSpPr>
          <p:grpSpPr>
            <a:xfrm>
              <a:off x="5491722" y="5278694"/>
              <a:ext cx="772015" cy="772015"/>
              <a:chOff x="5637075" y="5137979"/>
              <a:chExt cx="772015" cy="772015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0F57E6B-0490-0F9E-32F6-8CFC8990E35C}"/>
                  </a:ext>
                </a:extLst>
              </p:cNvPr>
              <p:cNvSpPr/>
              <p:nvPr/>
            </p:nvSpPr>
            <p:spPr>
              <a:xfrm>
                <a:off x="5801283" y="5298509"/>
                <a:ext cx="437862" cy="5256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" name="Graphic 51" descr="Paper with solid fill">
                <a:extLst>
                  <a:ext uri="{FF2B5EF4-FFF2-40B4-BE49-F238E27FC236}">
                    <a16:creationId xmlns:a16="http://schemas.microsoft.com/office/drawing/2014/main" id="{E72C95E0-709B-2343-FB25-A193D027B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/>
            </p:blipFill>
            <p:spPr>
              <a:xfrm>
                <a:off x="5637075" y="5137979"/>
                <a:ext cx="772015" cy="772015"/>
              </a:xfrm>
              <a:prstGeom prst="rect">
                <a:avLst/>
              </a:prstGeom>
            </p:spPr>
          </p:pic>
        </p:grpSp>
        <p:sp>
          <p:nvSpPr>
            <p:cNvPr id="54" name="Google Shape;828;p67">
              <a:extLst>
                <a:ext uri="{FF2B5EF4-FFF2-40B4-BE49-F238E27FC236}">
                  <a16:creationId xmlns:a16="http://schemas.microsoft.com/office/drawing/2014/main" id="{5974AEDD-28A6-DC58-891F-A65500BF1635}"/>
                </a:ext>
              </a:extLst>
            </p:cNvPr>
            <p:cNvSpPr/>
            <p:nvPr/>
          </p:nvSpPr>
          <p:spPr>
            <a:xfrm>
              <a:off x="8112081" y="5472359"/>
              <a:ext cx="1030207" cy="428242"/>
            </a:xfrm>
            <a:prstGeom prst="rect">
              <a:avLst/>
            </a:prstGeom>
            <a:noFill/>
            <a:ln w="19050" cap="flat" cmpd="sng">
              <a:solidFill>
                <a:srgbClr val="E63E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E63EBA"/>
                  </a:solidFill>
                  <a:latin typeface="Calibri" panose="020F0502020204030204"/>
                </a:rPr>
                <a:t>BF3</a:t>
              </a:r>
              <a:endParaRPr sz="2000" dirty="0">
                <a:solidFill>
                  <a:srgbClr val="E63EBA"/>
                </a:solidFill>
                <a:latin typeface="Calibri" panose="020F0502020204030204"/>
              </a:endParaRPr>
            </a:p>
          </p:txBody>
        </p:sp>
        <p:cxnSp>
          <p:nvCxnSpPr>
            <p:cNvPr id="55" name="Google Shape;834;p67">
              <a:extLst>
                <a:ext uri="{FF2B5EF4-FFF2-40B4-BE49-F238E27FC236}">
                  <a16:creationId xmlns:a16="http://schemas.microsoft.com/office/drawing/2014/main" id="{74D6E4A7-ED03-F217-D2F7-105D82D6ACA1}"/>
                </a:ext>
              </a:extLst>
            </p:cNvPr>
            <p:cNvCxnSpPr>
              <a:cxnSpLocks/>
            </p:cNvCxnSpPr>
            <p:nvPr/>
          </p:nvCxnSpPr>
          <p:spPr>
            <a:xfrm>
              <a:off x="9131121" y="5706153"/>
              <a:ext cx="278886" cy="0"/>
            </a:xfrm>
            <a:prstGeom prst="straightConnector1">
              <a:avLst/>
            </a:prstGeom>
            <a:noFill/>
            <a:ln w="19050" cap="flat" cmpd="sng">
              <a:solidFill>
                <a:srgbClr val="E63EBA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6" name="Google Shape;813;p67">
              <a:extLst>
                <a:ext uri="{FF2B5EF4-FFF2-40B4-BE49-F238E27FC236}">
                  <a16:creationId xmlns:a16="http://schemas.microsoft.com/office/drawing/2014/main" id="{8900EE7A-372E-D48A-72AD-3C958872341E}"/>
                </a:ext>
              </a:extLst>
            </p:cNvPr>
            <p:cNvSpPr txBox="1"/>
            <p:nvPr/>
          </p:nvSpPr>
          <p:spPr>
            <a:xfrm>
              <a:off x="9348290" y="5412528"/>
              <a:ext cx="1842477" cy="7078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2000" dirty="0">
                  <a:solidFill>
                    <a:srgbClr val="E63EBA"/>
                  </a:solidFill>
                  <a:latin typeface="Calibri" panose="020F0502020204030204"/>
                </a:rPr>
                <a:t>DOCA DPA </a:t>
              </a:r>
            </a:p>
            <a:p>
              <a:r>
                <a:rPr lang="en-US" sz="2000" dirty="0">
                  <a:solidFill>
                    <a:srgbClr val="E63EBA"/>
                  </a:solidFill>
                  <a:latin typeface="Calibri" panose="020F0502020204030204"/>
                </a:rPr>
                <a:t>C code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BCC7DC3-1E29-E9E6-4DD0-137AD7C14093}"/>
              </a:ext>
            </a:extLst>
          </p:cNvPr>
          <p:cNvGrpSpPr/>
          <p:nvPr/>
        </p:nvGrpSpPr>
        <p:grpSpPr>
          <a:xfrm>
            <a:off x="3915061" y="4421820"/>
            <a:ext cx="648578" cy="303118"/>
            <a:chOff x="3755802" y="4172214"/>
            <a:chExt cx="648578" cy="30311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D0EDFA7-D653-52E4-02DA-B30174C4DD29}"/>
                </a:ext>
              </a:extLst>
            </p:cNvPr>
            <p:cNvSpPr/>
            <p:nvPr/>
          </p:nvSpPr>
          <p:spPr>
            <a:xfrm rot="5400000">
              <a:off x="3755802" y="4172214"/>
              <a:ext cx="303118" cy="303118"/>
            </a:xfrm>
            <a:prstGeom prst="ellipse">
              <a:avLst/>
            </a:prstGeom>
            <a:solidFill>
              <a:schemeClr val="bg2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21DEFC-BAE3-CBC1-B616-0C75CC4AC35F}"/>
                </a:ext>
              </a:extLst>
            </p:cNvPr>
            <p:cNvSpPr/>
            <p:nvPr/>
          </p:nvSpPr>
          <p:spPr>
            <a:xfrm rot="5400000">
              <a:off x="4208777" y="4213853"/>
              <a:ext cx="171732" cy="219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715D4D4-4EF9-4AAB-3FFB-F06A33DFD9E4}"/>
                </a:ext>
              </a:extLst>
            </p:cNvPr>
            <p:cNvCxnSpPr>
              <a:cxnSpLocks/>
              <a:stCxn id="6" idx="2"/>
              <a:endCxn id="3" idx="0"/>
            </p:cNvCxnSpPr>
            <p:nvPr/>
          </p:nvCxnSpPr>
          <p:spPr>
            <a:xfrm flipH="1">
              <a:off x="4058920" y="4323590"/>
              <a:ext cx="125986" cy="1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F28BA4-FF55-CC37-1855-C79DDD017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79636"/>
              </p:ext>
            </p:extLst>
          </p:nvPr>
        </p:nvGraphicFramePr>
        <p:xfrm>
          <a:off x="3548935" y="1549179"/>
          <a:ext cx="4653887" cy="701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887">
                  <a:extLst>
                    <a:ext uri="{9D8B030D-6E8A-4147-A177-3AD203B41FA5}">
                      <a16:colId xmlns:a16="http://schemas.microsoft.com/office/drawing/2014/main" val="3912927540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Portability &amp; Performance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9056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ED2E99F-8302-4AF7-238A-BEB2E7393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17861"/>
              </p:ext>
            </p:extLst>
          </p:nvPr>
        </p:nvGraphicFramePr>
        <p:xfrm>
          <a:off x="838200" y="1549179"/>
          <a:ext cx="268453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534">
                  <a:extLst>
                    <a:ext uri="{9D8B030D-6E8A-4147-A177-3AD203B41FA5}">
                      <a16:colId xmlns:a16="http://schemas.microsoft.com/office/drawing/2014/main" val="3937157007"/>
                    </a:ext>
                  </a:extLst>
                </a:gridCol>
              </a:tblGrid>
              <a:tr h="545478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Target-agnostic Programming</a:t>
                      </a:r>
                    </a:p>
                  </a:txBody>
                  <a:tcPr>
                    <a:solidFill>
                      <a:srgbClr val="83C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3615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886B85-EF8D-041A-709C-44B78DB69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266417"/>
              </p:ext>
            </p:extLst>
          </p:nvPr>
        </p:nvGraphicFramePr>
        <p:xfrm>
          <a:off x="8228227" y="1549178"/>
          <a:ext cx="290081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0818">
                  <a:extLst>
                    <a:ext uri="{9D8B030D-6E8A-4147-A177-3AD203B41FA5}">
                      <a16:colId xmlns:a16="http://schemas.microsoft.com/office/drawing/2014/main" val="168682902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Extensible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490560"/>
                  </a:ext>
                </a:extLst>
              </a:tr>
            </a:tbl>
          </a:graphicData>
        </a:graphic>
      </p:graphicFrame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8EE5B467-75A4-C17D-0FA7-CA0F0A067C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573561" y="1893111"/>
            <a:ext cx="759234" cy="759234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189A895-A543-B51B-3BA3-B2B05679B7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57895" y="1831988"/>
            <a:ext cx="759234" cy="759234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2C6D1271-5684-4AC4-F554-AA829E3154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269528" y="1809164"/>
            <a:ext cx="759234" cy="75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61CF-789D-5F61-27C0-44B7B713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0088F-4D1B-5EE2-E1EE-6E69D584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Target agonistic programming interfaces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Event handler graph-based </a:t>
            </a:r>
            <a:r>
              <a:rPr lang="el-GR" sz="3200" dirty="0"/>
              <a:t>α</a:t>
            </a:r>
            <a:r>
              <a:rPr lang="en-US" sz="3200" dirty="0"/>
              <a:t>IR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Auto parallelization optimization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Evaluation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Slide Number Placeholder 1032">
            <a:extLst>
              <a:ext uri="{FF2B5EF4-FFF2-40B4-BE49-F238E27FC236}">
                <a16:creationId xmlns:a16="http://schemas.microsoft.com/office/drawing/2014/main" id="{B9B183AE-4C53-D30F-6689-51E2E026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D37973-7C9E-418E-BDE0-B67F3BEF7F5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41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F70908A2FB2B4587F0D23BEC04EAA2" ma:contentTypeVersion="13" ma:contentTypeDescription="Create a new document." ma:contentTypeScope="" ma:versionID="456918d70a0036ee0be0cf9219dd9345">
  <xsd:schema xmlns:xsd="http://www.w3.org/2001/XMLSchema" xmlns:xs="http://www.w3.org/2001/XMLSchema" xmlns:p="http://schemas.microsoft.com/office/2006/metadata/properties" xmlns:ns3="4e3e49b2-84e4-489f-bc5a-504f75c8dbbd" targetNamespace="http://schemas.microsoft.com/office/2006/metadata/properties" ma:root="true" ma:fieldsID="843eccf08d96a585741a9e689b75324d" ns3:_="">
    <xsd:import namespace="4e3e49b2-84e4-489f-bc5a-504f75c8db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e49b2-84e4-489f-bc5a-504f75c8db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e3e49b2-84e4-489f-bc5a-504f75c8dbbd" xsi:nil="true"/>
  </documentManagement>
</p:properties>
</file>

<file path=customXml/itemProps1.xml><?xml version="1.0" encoding="utf-8"?>
<ds:datastoreItem xmlns:ds="http://schemas.openxmlformats.org/officeDocument/2006/customXml" ds:itemID="{7BE9CAA8-1FB2-4C33-99F4-F91B67836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3e49b2-84e4-489f-bc5a-504f75c8db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BAAD33-50AD-48C7-B8FA-DEEDA245B6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E9F6D0-C807-4ED8-B4D2-2F7A659E2097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4e3e49b2-84e4-489f-bc5a-504f75c8dbbd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19358</TotalTime>
  <Words>1571</Words>
  <Application>Microsoft Office PowerPoint</Application>
  <PresentationFormat>Widescreen</PresentationFormat>
  <Paragraphs>392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等线</vt:lpstr>
      <vt:lpstr>Nimbus Roman No9 L</vt:lpstr>
      <vt:lpstr>Aptos</vt:lpstr>
      <vt:lpstr>Aptos Display</vt:lpstr>
      <vt:lpstr>Arial</vt:lpstr>
      <vt:lpstr>Arial Black</vt:lpstr>
      <vt:lpstr>Calibri</vt:lpstr>
      <vt:lpstr>Office Theme</vt:lpstr>
      <vt:lpstr>PowerPoint Presentation</vt:lpstr>
      <vt:lpstr>SmartNIC Trends</vt:lpstr>
      <vt:lpstr>Barriers of SmartNIC Programming #1 Low level parallel programming</vt:lpstr>
      <vt:lpstr>Barriers of SmartNIC Programming #1 Low level parallel programming</vt:lpstr>
      <vt:lpstr>Barriers of SmartNIC Programming #2 Non-portability</vt:lpstr>
      <vt:lpstr>An Ideal Programming Framework</vt:lpstr>
      <vt:lpstr>Alkali: A Multi-Target Compilation Framework for NICs</vt:lpstr>
      <vt:lpstr>Alkali Overview</vt:lpstr>
      <vt:lpstr>Talk Outline</vt:lpstr>
      <vt:lpstr>Target Agonistic Programming Interfaces</vt:lpstr>
      <vt:lpstr>Talk Outline</vt:lpstr>
      <vt:lpstr>αIR Design</vt:lpstr>
      <vt:lpstr>Express Three Parallelisms: Event Handler Graph  </vt:lpstr>
      <vt:lpstr>Talk Outline</vt:lpstr>
      <vt:lpstr>Auto Parallelization Optimization</vt:lpstr>
      <vt:lpstr>Iterative Two-stage Algorithm to Guide the Search</vt:lpstr>
      <vt:lpstr>Iterative Two-stage Algorithm to Guide the Search</vt:lpstr>
      <vt:lpstr>Iterative Two-stage Algorithm to Guide the Search</vt:lpstr>
      <vt:lpstr>Adding Constraints to Improve Efficiency</vt:lpstr>
      <vt:lpstr>Adding Constraints to Improve Efficiency</vt:lpstr>
      <vt:lpstr>Adding Constraints to Improve Efficiency</vt:lpstr>
      <vt:lpstr>Adding Constraints to Improve Efficiency</vt:lpstr>
      <vt:lpstr>Adding Constraints to Improve Efficiency</vt:lpstr>
      <vt:lpstr>Implementation</vt:lpstr>
      <vt:lpstr>Evaluation: Does Alkali ease programming and provide good performance?</vt:lpstr>
      <vt:lpstr>Evaluation: Is Alkali extensible?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Lin, Jiaxin</dc:creator>
  <cp:lastModifiedBy>Lin, Jiaxin</cp:lastModifiedBy>
  <cp:revision>276</cp:revision>
  <dcterms:created xsi:type="dcterms:W3CDTF">2025-04-13T21:03:23Z</dcterms:created>
  <dcterms:modified xsi:type="dcterms:W3CDTF">2025-05-16T01:40:10Z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0x010100D6F70908A2FB2B4587F0D23BEC04EAA2</vt:lpwstr>
  </property>
</Properties>
</file>